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116"/>
  </p:notesMasterIdLst>
  <p:sldIdLst>
    <p:sldId id="1013" r:id="rId3"/>
    <p:sldId id="1014" r:id="rId4"/>
    <p:sldId id="1143" r:id="rId5"/>
    <p:sldId id="1119" r:id="rId6"/>
    <p:sldId id="1080" r:id="rId7"/>
    <p:sldId id="1081" r:id="rId8"/>
    <p:sldId id="1082" r:id="rId9"/>
    <p:sldId id="1083" r:id="rId10"/>
    <p:sldId id="1084" r:id="rId11"/>
    <p:sldId id="1087" r:id="rId12"/>
    <p:sldId id="1117" r:id="rId13"/>
    <p:sldId id="1033" r:id="rId14"/>
    <p:sldId id="1141" r:id="rId15"/>
    <p:sldId id="1142" r:id="rId16"/>
    <p:sldId id="257" r:id="rId17"/>
    <p:sldId id="258" r:id="rId18"/>
    <p:sldId id="277" r:id="rId19"/>
    <p:sldId id="282" r:id="rId20"/>
    <p:sldId id="278" r:id="rId21"/>
    <p:sldId id="1149" r:id="rId22"/>
    <p:sldId id="279" r:id="rId23"/>
    <p:sldId id="280" r:id="rId24"/>
    <p:sldId id="281" r:id="rId25"/>
    <p:sldId id="1070" r:id="rId26"/>
    <p:sldId id="283" r:id="rId27"/>
    <p:sldId id="276" r:id="rId28"/>
    <p:sldId id="263" r:id="rId29"/>
    <p:sldId id="1144" r:id="rId30"/>
    <p:sldId id="952" r:id="rId31"/>
    <p:sldId id="948" r:id="rId32"/>
    <p:sldId id="262" r:id="rId33"/>
    <p:sldId id="1068" r:id="rId34"/>
    <p:sldId id="1069" r:id="rId35"/>
    <p:sldId id="1053" r:id="rId36"/>
    <p:sldId id="285" r:id="rId37"/>
    <p:sldId id="1108" r:id="rId38"/>
    <p:sldId id="902" r:id="rId39"/>
    <p:sldId id="903" r:id="rId40"/>
    <p:sldId id="380" r:id="rId41"/>
    <p:sldId id="379" r:id="rId42"/>
    <p:sldId id="378" r:id="rId43"/>
    <p:sldId id="381" r:id="rId44"/>
    <p:sldId id="382" r:id="rId45"/>
    <p:sldId id="904" r:id="rId46"/>
    <p:sldId id="905" r:id="rId47"/>
    <p:sldId id="906" r:id="rId48"/>
    <p:sldId id="917" r:id="rId49"/>
    <p:sldId id="1150" r:id="rId50"/>
    <p:sldId id="1109" r:id="rId51"/>
    <p:sldId id="626" r:id="rId52"/>
    <p:sldId id="627" r:id="rId53"/>
    <p:sldId id="991" r:id="rId54"/>
    <p:sldId id="1110" r:id="rId55"/>
    <p:sldId id="351" r:id="rId56"/>
    <p:sldId id="349" r:id="rId57"/>
    <p:sldId id="350" r:id="rId58"/>
    <p:sldId id="352" r:id="rId59"/>
    <p:sldId id="388" r:id="rId60"/>
    <p:sldId id="923" r:id="rId61"/>
    <p:sldId id="932" r:id="rId62"/>
    <p:sldId id="934" r:id="rId63"/>
    <p:sldId id="938" r:id="rId64"/>
    <p:sldId id="940" r:id="rId65"/>
    <p:sldId id="704" r:id="rId66"/>
    <p:sldId id="1137" r:id="rId67"/>
    <p:sldId id="990" r:id="rId68"/>
    <p:sldId id="1152" r:id="rId69"/>
    <p:sldId id="989" r:id="rId70"/>
    <p:sldId id="988" r:id="rId71"/>
    <p:sldId id="1031" r:id="rId72"/>
    <p:sldId id="391" r:id="rId73"/>
    <p:sldId id="909" r:id="rId74"/>
    <p:sldId id="389" r:id="rId75"/>
    <p:sldId id="390" r:id="rId76"/>
    <p:sldId id="269" r:id="rId77"/>
    <p:sldId id="1000" r:id="rId78"/>
    <p:sldId id="1092" r:id="rId79"/>
    <p:sldId id="387" r:id="rId80"/>
    <p:sldId id="1093" r:id="rId81"/>
    <p:sldId id="929" r:id="rId82"/>
    <p:sldId id="930" r:id="rId83"/>
    <p:sldId id="931" r:id="rId84"/>
    <p:sldId id="424" r:id="rId85"/>
    <p:sldId id="1018" r:id="rId86"/>
    <p:sldId id="399" r:id="rId87"/>
    <p:sldId id="542" r:id="rId88"/>
    <p:sldId id="975" r:id="rId89"/>
    <p:sldId id="1104" r:id="rId90"/>
    <p:sldId id="1107" r:id="rId91"/>
    <p:sldId id="995" r:id="rId92"/>
    <p:sldId id="1151" r:id="rId93"/>
    <p:sldId id="560" r:id="rId94"/>
    <p:sldId id="364" r:id="rId95"/>
    <p:sldId id="401" r:id="rId96"/>
    <p:sldId id="417" r:id="rId97"/>
    <p:sldId id="1120" r:id="rId98"/>
    <p:sldId id="365" r:id="rId99"/>
    <p:sldId id="1123" r:id="rId100"/>
    <p:sldId id="1124" r:id="rId101"/>
    <p:sldId id="1125" r:id="rId102"/>
    <p:sldId id="672" r:id="rId103"/>
    <p:sldId id="576" r:id="rId104"/>
    <p:sldId id="915" r:id="rId105"/>
    <p:sldId id="309" r:id="rId106"/>
    <p:sldId id="818" r:id="rId107"/>
    <p:sldId id="1106" r:id="rId108"/>
    <p:sldId id="1008" r:id="rId109"/>
    <p:sldId id="1071" r:id="rId110"/>
    <p:sldId id="824" r:id="rId111"/>
    <p:sldId id="1145" r:id="rId112"/>
    <p:sldId id="1146" r:id="rId113"/>
    <p:sldId id="1147" r:id="rId114"/>
    <p:sldId id="1148" r:id="rId115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05" autoAdjust="0"/>
    <p:restoredTop sz="94857" autoAdjust="0"/>
  </p:normalViewPr>
  <p:slideViewPr>
    <p:cSldViewPr snapToGrid="0">
      <p:cViewPr varScale="1">
        <p:scale>
          <a:sx n="110" d="100"/>
          <a:sy n="110" d="100"/>
        </p:scale>
        <p:origin x="510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798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presProps" Target="presProps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viewProps" Target="viewProps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wmf"/><Relationship Id="rId2" Type="http://schemas.openxmlformats.org/officeDocument/2006/relationships/image" Target="../media/image190.wmf"/><Relationship Id="rId1" Type="http://schemas.openxmlformats.org/officeDocument/2006/relationships/image" Target="../media/image189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wmf"/><Relationship Id="rId2" Type="http://schemas.openxmlformats.org/officeDocument/2006/relationships/image" Target="../media/image194.wmf"/><Relationship Id="rId1" Type="http://schemas.openxmlformats.org/officeDocument/2006/relationships/image" Target="../media/image19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4363E7B4-DBC3-4C6B-B56A-5AA4158395EE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6861298C-A094-4793-B016-A47670702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768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SCM uses ductile-iron in-lieu of cast-iron for many our cast-iron products.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Ductile has higher tensile strength and is lighter weight.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ductile/cast-iron products should be considered as equals to competitive cast-iron products since in many cases, they come from the same metal forgers in Asia. 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need to “box out”.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“Acme” or square threads for added strength.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3C1199-C1EB-4C6F-8E7C-2FE34D4E4B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827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1298C-A094-4793-B016-A476707024F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410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C1199-C1EB-4C6F-8E7C-2FE34D4E4BAB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7493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C1199-C1EB-4C6F-8E7C-2FE34D4E4BAB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3163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C1199-C1EB-4C6F-8E7C-2FE34D4E4BAB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0681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C1199-C1EB-4C6F-8E7C-2FE34D4E4BAB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1345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="" xmlns:a16="http://schemas.microsoft.com/office/drawing/2014/main" id="{12FE3183-F753-436A-AFDE-B41FCBFA21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Rectangle 3">
            <a:extLst>
              <a:ext uri="{FF2B5EF4-FFF2-40B4-BE49-F238E27FC236}">
                <a16:creationId xmlns="" xmlns:a16="http://schemas.microsoft.com/office/drawing/2014/main" id="{D420571D-C2C9-4E5B-B1B3-4475BFC264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Helvetica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43687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="" xmlns:a16="http://schemas.microsoft.com/office/drawing/2014/main" id="{6CA76B31-25F8-4F9F-B0CC-8B96C2B1C5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Rectangle 3">
            <a:extLst>
              <a:ext uri="{FF2B5EF4-FFF2-40B4-BE49-F238E27FC236}">
                <a16:creationId xmlns="" xmlns:a16="http://schemas.microsoft.com/office/drawing/2014/main" id="{3A2E487F-3446-46AD-89A9-7E5A853599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Helvetica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159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C1199-C1EB-4C6F-8E7C-2FE34D4E4BAB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1170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C1199-C1EB-4C6F-8E7C-2FE34D4E4BAB}" type="slidenum">
              <a:rPr lang="en-US" smtClean="0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3623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Slide Image Placeholder 1">
            <a:extLst>
              <a:ext uri="{FF2B5EF4-FFF2-40B4-BE49-F238E27FC236}">
                <a16:creationId xmlns="" xmlns:a16="http://schemas.microsoft.com/office/drawing/2014/main" id="{F98EE28E-A2C4-4AE9-92DF-0A4C0F261DD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8595" name="Notes Placeholder 2">
            <a:extLst>
              <a:ext uri="{FF2B5EF4-FFF2-40B4-BE49-F238E27FC236}">
                <a16:creationId xmlns="" xmlns:a16="http://schemas.microsoft.com/office/drawing/2014/main" id="{8B64096A-A961-4360-A982-757B5072025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1)Adjust bracket to fit stud cavity and secure all four tabs with nails or screws. 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2) Install tube or stub out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3) Remember to bow the bridge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4) And note that we always recommend a 2” center overlap of the outer to inner bracket.  If less than 2”, then install a screw through both brackets at the point of overlap.</a:t>
            </a:r>
          </a:p>
        </p:txBody>
      </p:sp>
      <p:sp>
        <p:nvSpPr>
          <p:cNvPr id="238596" name="Slide Number Placeholder 3">
            <a:extLst>
              <a:ext uri="{FF2B5EF4-FFF2-40B4-BE49-F238E27FC236}">
                <a16:creationId xmlns="" xmlns:a16="http://schemas.microsoft.com/office/drawing/2014/main" id="{3593AA8F-6C37-4AAB-82D5-B263A8BBBC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7713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52525" indent="-227013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16075" indent="-227013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79625" indent="-227013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36825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94025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51225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908425" indent="-227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51F458EE-41C2-48E7-86C3-A0D3EF2DCAA4}" type="slidenum">
              <a:rPr lang="en-US" altLang="en-US">
                <a:solidFill>
                  <a:srgbClr val="000000"/>
                </a:solidFill>
              </a:rPr>
              <a:pPr/>
              <a:t>103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851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C1199-C1EB-4C6F-8E7C-2FE34D4E4BA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630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C1199-C1EB-4C6F-8E7C-2FE34D4E4BA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432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C1199-C1EB-4C6F-8E7C-2FE34D4E4BA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516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C1199-C1EB-4C6F-8E7C-2FE34D4E4BA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334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C1199-C1EB-4C6F-8E7C-2FE34D4E4BA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603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3C1199-C1EB-4C6F-8E7C-2FE34D4E4B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423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Condensate Drain Box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3C1199-C1EB-4C6F-8E7C-2FE34D4E4B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120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Backwater Valves</a:t>
            </a:r>
          </a:p>
          <a:p>
            <a:r>
              <a:rPr lang="en-US" dirty="0"/>
              <a:t>Shower Drains</a:t>
            </a:r>
          </a:p>
          <a:p>
            <a:r>
              <a:rPr lang="en-US" dirty="0"/>
              <a:t>PEX Tube</a:t>
            </a:r>
          </a:p>
          <a:p>
            <a:r>
              <a:rPr lang="en-US" dirty="0"/>
              <a:t>Manifolds</a:t>
            </a:r>
          </a:p>
          <a:p>
            <a:r>
              <a:rPr lang="en-US" dirty="0"/>
              <a:t>Access Panels</a:t>
            </a:r>
          </a:p>
          <a:p>
            <a:r>
              <a:rPr lang="en-US" dirty="0"/>
              <a:t>Hose Bibbs</a:t>
            </a:r>
          </a:p>
          <a:p>
            <a:r>
              <a:rPr lang="en-US" dirty="0"/>
              <a:t>Transition Adapters</a:t>
            </a:r>
          </a:p>
          <a:p>
            <a:r>
              <a:rPr lang="en-US" dirty="0"/>
              <a:t>Trim/Finish – Stops, P-traps, Escutcheons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Objection: “we don’t have everything the competition has”--- this is what we have today to get specified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3C1199-C1EB-4C6F-8E7C-2FE34D4E4B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985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0BD7A3-04A8-490A-859B-F27E42C5F0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BADA563-0CCE-4B39-8FEE-36F3B3E00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9663653-27B5-4F65-A17A-B20A05325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813F-F824-40E3-98C2-949A47E32033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8BEA726-E332-498B-9E67-A50D78B94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5655320-2403-4BB5-B831-052793E8C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68531-76C2-4DEE-B694-4778EDD31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380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DFF6D7-DF2B-48C5-AA44-6F00713BF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3FC7F82-A26E-4FD8-8356-616EDE030A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A47CE41-37BD-4917-B868-2F4C445F6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813F-F824-40E3-98C2-949A47E32033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DF0043-CDDA-4E65-83F6-B3980832B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56E4A74-0A79-4B01-B72D-FC4D50B1B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68531-76C2-4DEE-B694-4778EDD31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880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20B68DC-05AF-41B2-94D4-96F409F1F3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AD07B0B-14C5-488E-B64D-21FFBC06CC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CF02EE6-F604-4E29-A104-2C1797A75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813F-F824-40E3-98C2-949A47E32033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65BB6E8-5F3B-45EE-8F9A-1BD57625D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4D374D-1BA7-4384-BD10-ACA5F5259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68531-76C2-4DEE-B694-4778EDD31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856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00742B7F-E903-43FA-8FE8-5A1B2821E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5CFBA-4A31-4598-93C5-60165CFB8540}" type="datetimeFigureOut">
              <a:rPr lang="en-US" altLang="en-US"/>
              <a:pPr>
                <a:defRPr/>
              </a:pPr>
              <a:t>1/19/2021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31FF84CA-C5F3-4D04-A34F-096A47C67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B1BF3745-E970-4B0C-AEBB-4D9689EE3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0B2D6-E62C-4432-88D3-FEB788F392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9451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4945698C-551F-41B5-A864-F06584ABA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42553-545D-43E3-896F-D0AF55CA23C6}" type="datetimeFigureOut">
              <a:rPr lang="en-US" altLang="en-US"/>
              <a:pPr>
                <a:defRPr/>
              </a:pPr>
              <a:t>1/19/2021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1B8A9395-1823-49AF-B2A8-7070CAF8E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1B94FA86-AD1B-4026-B09E-DCB6B1CCD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9AB1B8-D005-443C-8855-AAEAD0FD1A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0490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AAF64-E074-4462-8444-4902F579D4F0}" type="datetimeFigureOut">
              <a:rPr lang="en-US" smtClean="0"/>
              <a:t>1/19/2021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30123-B767-461A-B8EF-C670FF90B2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7821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AAF64-E074-4462-8444-4902F579D4F0}" type="datetimeFigureOut">
              <a:rPr lang="en-US" smtClean="0"/>
              <a:t>1/19/2021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30123-B767-461A-B8EF-C670FF90B2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0484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AAF64-E074-4462-8444-4902F579D4F0}" type="datetimeFigureOut">
              <a:rPr lang="en-US" smtClean="0"/>
              <a:t>1/19/2021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30123-B767-461A-B8EF-C670FF90B2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507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AAF64-E074-4462-8444-4902F579D4F0}" type="datetimeFigureOut">
              <a:rPr lang="en-US" smtClean="0"/>
              <a:t>1/19/2021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30123-B767-461A-B8EF-C670FF90B2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2868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AAF64-E074-4462-8444-4902F579D4F0}" type="datetimeFigureOut">
              <a:rPr lang="en-US" smtClean="0"/>
              <a:t>1/19/2021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30123-B767-461A-B8EF-C670FF90B2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301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AAF64-E074-4462-8444-4902F579D4F0}" type="datetimeFigureOut">
              <a:rPr lang="en-US" smtClean="0"/>
              <a:t>1/19/2021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30123-B767-461A-B8EF-C670FF90B2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743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45CB8E-15FD-4139-B673-7C22B8040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9DB9AE0-A16A-428B-8605-7DDE66B842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B49F8C-E0CB-4AED-91E1-185D87B10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813F-F824-40E3-98C2-949A47E32033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AF7B9F6-2EF7-401E-8902-FA44B1F87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02AA254-6EC9-4F7F-A993-22F6F56F9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68531-76C2-4DEE-B694-4778EDD31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1645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AAF64-E074-4462-8444-4902F579D4F0}" type="datetimeFigureOut">
              <a:rPr lang="en-US" smtClean="0"/>
              <a:t>1/19/2021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30123-B767-461A-B8EF-C670FF90B2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3214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AAF64-E074-4462-8444-4902F579D4F0}" type="datetimeFigureOut">
              <a:rPr lang="en-US" smtClean="0"/>
              <a:t>1/19/2021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30123-B767-461A-B8EF-C670FF90B2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832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AAF64-E074-4462-8444-4902F579D4F0}" type="datetimeFigureOut">
              <a:rPr lang="en-US" smtClean="0"/>
              <a:t>1/19/2021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30123-B767-461A-B8EF-C670FF90B2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735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AAF64-E074-4462-8444-4902F579D4F0}" type="datetimeFigureOut">
              <a:rPr lang="en-US" smtClean="0"/>
              <a:t>1/19/2021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30123-B767-461A-B8EF-C670FF90B2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8745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AAF64-E074-4462-8444-4902F579D4F0}" type="datetimeFigureOut">
              <a:rPr lang="en-US" smtClean="0"/>
              <a:t>1/19/2021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30123-B767-461A-B8EF-C670FF90B2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088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8ED774-C72D-4BA0-9E25-1DE918D81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9477D90-8168-4B30-8221-17AB111B0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9988885-5C2E-4F6E-B09C-1898F784A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813F-F824-40E3-98C2-949A47E32033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D7B7508-7389-46AD-802F-63FF9242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747472-B96E-40CB-8828-A74CE2204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68531-76C2-4DEE-B694-4778EDD31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438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24F9C8-B8BB-4F54-8E5E-047F9013C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8366343-4A48-4CAE-90C8-BB69A3D656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39648CD-FD48-4195-9C08-9DE45E3871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50766C6-0F53-475B-9B62-B1AFEA11F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813F-F824-40E3-98C2-949A47E32033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683BC46-36C4-4A20-898D-A5E6EA82F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5C7FCC4-99DD-468A-BFC0-BB277B31E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68531-76C2-4DEE-B694-4778EDD31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812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1E76FA-683D-4D87-8139-9529E06CB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2E879C3-6EE8-486C-A842-E6B296079D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937A807-7167-4A3E-82ED-2C26E65BF0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E57FAA2-F229-43D3-9F38-C4BF51CE50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1C9EA59-5D18-43DC-A6C5-A552F4FC8D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356A238-C762-4C7A-9D2E-328122CA1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813F-F824-40E3-98C2-949A47E32033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95BCD1A-8C51-41C6-A2D5-CDFD2737D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01DBD03-4EED-41EA-BBE9-F4BED3CD2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68531-76C2-4DEE-B694-4778EDD31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61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68BFAB-C569-4F44-A23E-BC4A1F2C5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B7B1DB2-5EE4-456A-99B8-98F62FB65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813F-F824-40E3-98C2-949A47E32033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EA55361-22E5-4E09-959F-5BB9C1ED4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DBA6290-5EB3-4A42-82F4-E282E6267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68531-76C2-4DEE-B694-4778EDD31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037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87116AE-7CE0-4D07-A4C4-95A206E57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813F-F824-40E3-98C2-949A47E32033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3D1018C-4ADA-426F-9E0F-6104F7996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D63702B-CF65-481E-A39C-386F071F1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68531-76C2-4DEE-B694-4778EDD31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723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3154B5-B5DC-4580-9ECB-1F38DF91A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D7AFFBD-EF77-4097-9569-BC47290D1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DA652EC-795A-469C-98DF-7CCA1687AE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B844EEE-1F32-4E11-BFF4-DB389F624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813F-F824-40E3-98C2-949A47E32033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8DFBD72-CA8D-4E0E-84BD-513C75208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1ADF43C-F916-4A9B-8D27-18F174FCC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68531-76C2-4DEE-B694-4778EDD31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209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420A51-E335-4ED3-8396-7343360FF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236A1F1-E777-4D14-9D28-A37FBC1F8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02F2BC3-BC36-497F-A340-392FCEF5E5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93F7711-4A26-41F7-81C4-648C17DE0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813F-F824-40E3-98C2-949A47E32033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2CEB6C0-BE65-43D3-B4E6-C311B3422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CF4A231-E693-4BC7-BFB7-A9438277C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68531-76C2-4DEE-B694-4778EDD31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051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8AEF8A9-B98D-4F5F-BF39-2EED52414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0429C67-E57D-4E17-BDB8-2764F09349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DCBB01F-AB39-4FDF-A8D5-63051F35F7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5813F-F824-40E3-98C2-949A47E32033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FBF799F-4A92-48A6-A730-DA4839D12C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6046198-F927-4562-A554-4373BA0FC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68531-76C2-4DEE-B694-4778EDD31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492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5" r:id="rId12"/>
    <p:sldLayoutId id="214748367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AAF64-E074-4462-8444-4902F579D4F0}" type="datetimeFigureOut">
              <a:rPr lang="en-US" smtClean="0"/>
              <a:t>1/19/2021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30123-B767-461A-B8EF-C670FF90B2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394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emf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8.emf"/><Relationship Id="rId5" Type="http://schemas.openxmlformats.org/officeDocument/2006/relationships/image" Target="../media/image217.emf"/><Relationship Id="rId4" Type="http://schemas.openxmlformats.org/officeDocument/2006/relationships/image" Target="../media/image206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g"/><Relationship Id="rId5" Type="http://schemas.openxmlformats.org/officeDocument/2006/relationships/image" Target="../media/image222.jpeg"/><Relationship Id="rId4" Type="http://schemas.openxmlformats.org/officeDocument/2006/relationships/image" Target="../media/image221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g"/><Relationship Id="rId5" Type="http://schemas.openxmlformats.org/officeDocument/2006/relationships/image" Target="../media/image221.jpeg"/><Relationship Id="rId4" Type="http://schemas.openxmlformats.org/officeDocument/2006/relationships/image" Target="../media/image225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9.jpeg"/><Relationship Id="rId5" Type="http://schemas.openxmlformats.org/officeDocument/2006/relationships/image" Target="../media/image228.jpeg"/><Relationship Id="rId4" Type="http://schemas.openxmlformats.org/officeDocument/2006/relationships/image" Target="../media/image227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wmf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1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4.jpeg"/><Relationship Id="rId4" Type="http://schemas.openxmlformats.org/officeDocument/2006/relationships/image" Target="../media/image233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g"/><Relationship Id="rId2" Type="http://schemas.openxmlformats.org/officeDocument/2006/relationships/image" Target="../media/image23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8.jpeg"/><Relationship Id="rId4" Type="http://schemas.openxmlformats.org/officeDocument/2006/relationships/image" Target="../media/image237.jp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4.jpeg"/><Relationship Id="rId4" Type="http://schemas.openxmlformats.org/officeDocument/2006/relationships/image" Target="../media/image243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7.png"/><Relationship Id="rId4" Type="http://schemas.openxmlformats.org/officeDocument/2006/relationships/image" Target="../media/image2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37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3.emf"/><Relationship Id="rId4" Type="http://schemas.openxmlformats.org/officeDocument/2006/relationships/image" Target="../media/image38.jpeg"/><Relationship Id="rId9" Type="http://schemas.openxmlformats.org/officeDocument/2006/relationships/image" Target="../media/image42.emf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image" Target="../media/image248.jpg"/><Relationship Id="rId1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image" Target="../media/image250.jpg"/><Relationship Id="rId1" Type="http://schemas.openxmlformats.org/officeDocument/2006/relationships/slideLayout" Target="../slideLayouts/slideLayout1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e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3.jpe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hyperlink" Target="mailto:Kyle.Meagher@siouxchief.com" TargetMode="Externa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1.emf"/><Relationship Id="rId4" Type="http://schemas.openxmlformats.org/officeDocument/2006/relationships/image" Target="../media/image45.jpeg"/><Relationship Id="rId9" Type="http://schemas.openxmlformats.org/officeDocument/2006/relationships/image" Target="../media/image50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92.w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g"/><Relationship Id="rId4" Type="http://schemas.openxmlformats.org/officeDocument/2006/relationships/image" Target="../media/image8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eg"/><Relationship Id="rId4" Type="http://schemas.openxmlformats.org/officeDocument/2006/relationships/image" Target="../media/image10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6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9.pn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emf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9.png"/><Relationship Id="rId5" Type="http://schemas.openxmlformats.org/officeDocument/2006/relationships/image" Target="../media/image7.png"/><Relationship Id="rId4" Type="http://schemas.openxmlformats.org/officeDocument/2006/relationships/image" Target="../media/image2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g"/><Relationship Id="rId5" Type="http://schemas.openxmlformats.org/officeDocument/2006/relationships/image" Target="../media/image122.png"/><Relationship Id="rId4" Type="http://schemas.openxmlformats.org/officeDocument/2006/relationships/image" Target="../media/image12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1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emf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7" Type="http://schemas.openxmlformats.org/officeDocument/2006/relationships/image" Target="../media/image143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5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48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w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3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26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9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emf"/><Relationship Id="rId2" Type="http://schemas.openxmlformats.org/officeDocument/2006/relationships/image" Target="../media/image17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3.png"/><Relationship Id="rId4" Type="http://schemas.openxmlformats.org/officeDocument/2006/relationships/image" Target="../media/image172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wmf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5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9.emf"/><Relationship Id="rId4" Type="http://schemas.openxmlformats.org/officeDocument/2006/relationships/image" Target="../media/image97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g"/><Relationship Id="rId4" Type="http://schemas.openxmlformats.org/officeDocument/2006/relationships/image" Target="../media/image179.e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7" Type="http://schemas.openxmlformats.org/officeDocument/2006/relationships/image" Target="../media/image18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97.jpg"/><Relationship Id="rId4" Type="http://schemas.openxmlformats.org/officeDocument/2006/relationships/image" Target="../media/image18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g"/><Relationship Id="rId4" Type="http://schemas.openxmlformats.org/officeDocument/2006/relationships/image" Target="../media/image179.emf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90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89.wmf"/><Relationship Id="rId9" Type="http://schemas.openxmlformats.org/officeDocument/2006/relationships/image" Target="../media/image192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wmf"/><Relationship Id="rId3" Type="http://schemas.openxmlformats.org/officeDocument/2006/relationships/image" Target="../media/image196.jpeg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93.wmf"/><Relationship Id="rId5" Type="http://schemas.openxmlformats.org/officeDocument/2006/relationships/oleObject" Target="../embeddings/oleObject7.bin"/><Relationship Id="rId10" Type="http://schemas.openxmlformats.org/officeDocument/2006/relationships/image" Target="../media/image195.wmf"/><Relationship Id="rId4" Type="http://schemas.openxmlformats.org/officeDocument/2006/relationships/image" Target="../media/image197.png"/><Relationship Id="rId9" Type="http://schemas.openxmlformats.org/officeDocument/2006/relationships/oleObject" Target="../embeddings/oleObject9.bin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em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emf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7" Type="http://schemas.openxmlformats.org/officeDocument/2006/relationships/image" Target="../media/image20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03.jpeg"/><Relationship Id="rId5" Type="http://schemas.openxmlformats.org/officeDocument/2006/relationships/image" Target="../media/image202.wmf"/><Relationship Id="rId4" Type="http://schemas.openxmlformats.org/officeDocument/2006/relationships/oleObject" Target="../embeddings/oleObject10.bin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jpg"/><Relationship Id="rId4" Type="http://schemas.openxmlformats.org/officeDocument/2006/relationships/image" Target="../media/image207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emf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g"/><Relationship Id="rId5" Type="http://schemas.openxmlformats.org/officeDocument/2006/relationships/image" Target="../media/image211.jpg"/><Relationship Id="rId4" Type="http://schemas.openxmlformats.org/officeDocument/2006/relationships/image" Target="../media/image210.jp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emf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4.emf"/><Relationship Id="rId5" Type="http://schemas.openxmlformats.org/officeDocument/2006/relationships/image" Target="../media/image213.emf"/><Relationship Id="rId4" Type="http://schemas.openxmlformats.org/officeDocument/2006/relationships/image" Target="../media/image20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ED64C5C-FF2A-46FE-959D-95408CBB64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10" b="1999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23AC064-BC96-4F32-8AE1-B2FD387548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96882" y="280373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="" xmlns:a16="http://schemas.microsoft.com/office/drawing/2014/main" id="{276851D6-0F40-46D2-AB74-E5A7FFD1E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351" y="433546"/>
            <a:ext cx="11139855" cy="93044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121920" tIns="60960" rIns="121920" bIns="60960" rtlCol="0" anchor="b"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121917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5467" b="1" dirty="0">
                <a:solidFill>
                  <a:srgbClr val="FFFFFF"/>
                </a:solidFill>
                <a:latin typeface="Calibri"/>
              </a:rPr>
              <a:t>Trap Primer Devices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7E7C77BC-7138-40B1-A15B-20F57A4946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2230077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DB146403-F3D6-484B-B2ED-97F9565D03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116277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9A36BA0-F5EE-4FD5-8AB7-DE5DA9DC6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343534"/>
            <a:ext cx="1268077" cy="23898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5A294FE-C73D-479C-8C4B-D5F787060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1632" y="4733373"/>
            <a:ext cx="3812363" cy="17720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C146BEB-B3C9-4FD9-857A-DC1842BAC5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7320" y="4458135"/>
            <a:ext cx="861643" cy="22435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4756ACA-5D1C-48F0-A969-554448B517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529" y="5071283"/>
            <a:ext cx="861643" cy="1292464"/>
          </a:xfrm>
          <a:prstGeom prst="rect">
            <a:avLst/>
          </a:prstGeom>
        </p:spPr>
      </p:pic>
      <p:pic>
        <p:nvPicPr>
          <p:cNvPr id="14" name="Picture 13" descr="A close up of a device&#10;&#10;Description automatically generated">
            <a:extLst>
              <a:ext uri="{FF2B5EF4-FFF2-40B4-BE49-F238E27FC236}">
                <a16:creationId xmlns="" xmlns:a16="http://schemas.microsoft.com/office/drawing/2014/main" id="{BC17BDC8-2262-4695-B917-8D7CE0C590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" t="1539" r="24715"/>
          <a:stretch/>
        </p:blipFill>
        <p:spPr>
          <a:xfrm>
            <a:off x="4054425" y="3972735"/>
            <a:ext cx="1829296" cy="19709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F886C18E-B0CD-4AA8-93F4-68ED402ADF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5191" y="2255257"/>
            <a:ext cx="2820660" cy="22028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276E00AD-6B28-4392-98A4-3590746D48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85549" y="2596837"/>
            <a:ext cx="1650127" cy="25930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C4F7EBDD-1ED3-4B0F-B4F9-2DAA56D49F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91451" y="4775201"/>
            <a:ext cx="1650127" cy="17883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C7539E67-1497-4EB9-8F8E-84E8CD5F83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48836" y="2331389"/>
            <a:ext cx="3391697" cy="21101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9547EAF9-0259-409D-8FA0-4F8418C44FB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96342" y="5549639"/>
            <a:ext cx="2002687" cy="104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32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21F7A3E-887E-47D5-82B2-813786B67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292" y="445000"/>
            <a:ext cx="3755461" cy="6502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81D6492-50F7-4E16-A3BD-6C5DF70FF6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53" r="12842" b="21263"/>
          <a:stretch/>
        </p:blipFill>
        <p:spPr>
          <a:xfrm>
            <a:off x="879292" y="1234622"/>
            <a:ext cx="3860801" cy="39224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6118A91-C338-4CC8-BF95-5ED3D9D7FDC5}"/>
              </a:ext>
            </a:extLst>
          </p:cNvPr>
          <p:cNvSpPr/>
          <p:nvPr/>
        </p:nvSpPr>
        <p:spPr>
          <a:xfrm>
            <a:off x="457199" y="2326398"/>
            <a:ext cx="4494305" cy="4687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defTabSz="1219170">
              <a:spcAft>
                <a:spcPts val="800"/>
              </a:spcAft>
              <a:buBlip>
                <a:blip r:embed="rId4"/>
              </a:buBlip>
              <a:defRPr/>
            </a:pPr>
            <a:r>
              <a:rPr lang="en-US" altLang="en-US" sz="2133" dirty="0">
                <a:solidFill>
                  <a:prstClr val="black"/>
                </a:solidFill>
              </a:rPr>
              <a:t>Deep-Bury is when the valve is too deep to be reached by hand</a:t>
            </a:r>
          </a:p>
          <a:p>
            <a:pPr marL="457189" indent="-457189" defTabSz="1219170">
              <a:spcAft>
                <a:spcPts val="800"/>
              </a:spcAft>
              <a:buBlip>
                <a:blip r:embed="rId4"/>
              </a:buBlip>
              <a:defRPr/>
            </a:pPr>
            <a:r>
              <a:rPr lang="en-US" altLang="en-US" sz="2133" dirty="0">
                <a:solidFill>
                  <a:prstClr val="black"/>
                </a:solidFill>
              </a:rPr>
              <a:t>Kit includes upper and lower adapter fitting. Valve is to be purchased separate. </a:t>
            </a:r>
          </a:p>
          <a:p>
            <a:pPr marL="457189" indent="-457189" defTabSz="1219170">
              <a:spcAft>
                <a:spcPts val="800"/>
              </a:spcAft>
              <a:buBlip>
                <a:blip r:embed="rId4"/>
              </a:buBlip>
              <a:defRPr/>
            </a:pPr>
            <a:r>
              <a:rPr lang="en-US" altLang="en-US" sz="2133" dirty="0">
                <a:solidFill>
                  <a:prstClr val="black"/>
                </a:solidFill>
              </a:rPr>
              <a:t>Contractor provides own extension made up of 6” Sch 40 pipe.</a:t>
            </a:r>
          </a:p>
          <a:p>
            <a:pPr marL="457189" indent="-457189" defTabSz="1219170">
              <a:spcAft>
                <a:spcPts val="800"/>
              </a:spcAft>
              <a:buBlip>
                <a:blip r:embed="rId4"/>
              </a:buBlip>
              <a:defRPr/>
            </a:pPr>
            <a:r>
              <a:rPr lang="en-US" altLang="en-US" sz="2133" dirty="0">
                <a:solidFill>
                  <a:prstClr val="black"/>
                </a:solidFill>
              </a:rPr>
              <a:t>Carrier can be accessed with handle made from 1 ½ Sch 40 pipe</a:t>
            </a:r>
          </a:p>
          <a:p>
            <a:pPr marL="457189" indent="-457189" defTabSz="1219170">
              <a:spcAft>
                <a:spcPts val="800"/>
              </a:spcAft>
              <a:buBlip>
                <a:blip r:embed="rId4"/>
              </a:buBlip>
              <a:defRPr/>
            </a:pPr>
            <a:endParaRPr lang="en-US" altLang="en-US" sz="2133" dirty="0">
              <a:solidFill>
                <a:prstClr val="black"/>
              </a:solidFill>
            </a:endParaRPr>
          </a:p>
          <a:p>
            <a:pPr marL="457189" indent="-457189" defTabSz="1219170">
              <a:spcAft>
                <a:spcPts val="800"/>
              </a:spcAft>
              <a:buBlip>
                <a:blip r:embed="rId4"/>
              </a:buBlip>
              <a:defRPr/>
            </a:pPr>
            <a:endParaRPr lang="en-US" altLang="en-US" sz="2133" dirty="0">
              <a:solidFill>
                <a:prstClr val="black"/>
              </a:solidFill>
            </a:endParaRPr>
          </a:p>
          <a:p>
            <a:pPr defTabSz="1219170">
              <a:defRPr/>
            </a:pPr>
            <a:endParaRPr lang="en-US" altLang="en-US" sz="2400" dirty="0">
              <a:solidFill>
                <a:prstClr val="black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51169F4-45C5-4044-B01D-EB4E1DEDBF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29" t="4009" r="11585" b="2658"/>
          <a:stretch/>
        </p:blipFill>
        <p:spPr>
          <a:xfrm>
            <a:off x="8839201" y="177800"/>
            <a:ext cx="3199801" cy="54537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CD72AB2-D197-4623-BB6A-E03B5C2BCE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664" t="4074" r="12239" b="2592"/>
          <a:stretch/>
        </p:blipFill>
        <p:spPr>
          <a:xfrm>
            <a:off x="5689601" y="2387804"/>
            <a:ext cx="2528711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53428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9" descr="C250 Actuator">
            <a:extLst>
              <a:ext uri="{FF2B5EF4-FFF2-40B4-BE49-F238E27FC236}">
                <a16:creationId xmlns="" xmlns:a16="http://schemas.microsoft.com/office/drawing/2014/main" id="{D5EA104A-E3DA-46E5-8B6C-0902CA6C2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258" y="3671484"/>
            <a:ext cx="1841501" cy="1227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7" name="Title 1">
            <a:extLst>
              <a:ext uri="{FF2B5EF4-FFF2-40B4-BE49-F238E27FC236}">
                <a16:creationId xmlns="" xmlns:a16="http://schemas.microsoft.com/office/drawing/2014/main" id="{35F87835-BDA9-46C8-B96C-BF742AA50C5D}"/>
              </a:ext>
            </a:extLst>
          </p:cNvPr>
          <p:cNvSpPr>
            <a:spLocks/>
          </p:cNvSpPr>
          <p:nvPr/>
        </p:nvSpPr>
        <p:spPr bwMode="auto">
          <a:xfrm>
            <a:off x="1471614" y="1339057"/>
            <a:ext cx="4267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Air Admittance Valve</a:t>
            </a:r>
          </a:p>
        </p:txBody>
      </p:sp>
      <p:sp>
        <p:nvSpPr>
          <p:cNvPr id="205828" name="Rectangle 6">
            <a:extLst>
              <a:ext uri="{FF2B5EF4-FFF2-40B4-BE49-F238E27FC236}">
                <a16:creationId xmlns="" xmlns:a16="http://schemas.microsoft.com/office/drawing/2014/main" id="{62C41406-E57B-4E84-AD56-F6C46DC3B16B}"/>
              </a:ext>
            </a:extLst>
          </p:cNvPr>
          <p:cNvSpPr>
            <a:spLocks/>
          </p:cNvSpPr>
          <p:nvPr/>
        </p:nvSpPr>
        <p:spPr bwMode="auto">
          <a:xfrm>
            <a:off x="1587500" y="2473326"/>
            <a:ext cx="4572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en-US" sz="2000" b="1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Spinning, self-cleaning internal mechanism ensures a good seal</a:t>
            </a:r>
            <a:br>
              <a:rPr lang="en-US" altLang="en-US" sz="2000" b="1" dirty="0">
                <a:solidFill>
                  <a:srgbClr val="000000"/>
                </a:solidFill>
                <a:latin typeface="Franklin Gothic Medium" panose="020B0603020102020204" pitchFamily="34" charset="0"/>
              </a:rPr>
            </a:br>
            <a:r>
              <a:rPr lang="en-US" altLang="en-US" sz="2000" b="1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with each activation</a:t>
            </a:r>
          </a:p>
          <a:p>
            <a:pPr>
              <a:spcAft>
                <a:spcPts val="600"/>
              </a:spcAft>
            </a:pPr>
            <a:r>
              <a:rPr lang="en-US" altLang="en-US" sz="2000" b="1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Opens quickly and seals tightly – holds up to 13 psi back pressure</a:t>
            </a:r>
          </a:p>
          <a:p>
            <a:pPr>
              <a:spcAft>
                <a:spcPts val="600"/>
              </a:spcAft>
            </a:pPr>
            <a:r>
              <a:rPr lang="en-US" altLang="en-US" sz="2000" b="1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Certified by ASSE to 1050 and 1051 Standards. Meets IPC. IAPMO Listed</a:t>
            </a:r>
          </a:p>
          <a:p>
            <a:pPr>
              <a:spcAft>
                <a:spcPts val="600"/>
              </a:spcAft>
            </a:pPr>
            <a:r>
              <a:rPr lang="en-US" altLang="en-US" sz="2000" b="1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Large open area allow greater air</a:t>
            </a:r>
            <a:br>
              <a:rPr lang="en-US" altLang="en-US" sz="2000" b="1" dirty="0">
                <a:solidFill>
                  <a:srgbClr val="000000"/>
                </a:solidFill>
                <a:latin typeface="Franklin Gothic Medium" panose="020B0603020102020204" pitchFamily="34" charset="0"/>
              </a:rPr>
            </a:br>
            <a:r>
              <a:rPr lang="en-US" altLang="en-US" sz="2000" b="1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flow into the system during</a:t>
            </a:r>
            <a:br>
              <a:rPr lang="en-US" altLang="en-US" sz="2000" b="1" dirty="0">
                <a:solidFill>
                  <a:srgbClr val="000000"/>
                </a:solidFill>
                <a:latin typeface="Franklin Gothic Medium" panose="020B0603020102020204" pitchFamily="34" charset="0"/>
              </a:rPr>
            </a:br>
            <a:r>
              <a:rPr lang="en-US" altLang="en-US" sz="2000" b="1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activation</a:t>
            </a:r>
          </a:p>
        </p:txBody>
      </p:sp>
      <p:pic>
        <p:nvPicPr>
          <p:cNvPr id="205829" name="Picture 8" descr="C25011P-na">
            <a:extLst>
              <a:ext uri="{FF2B5EF4-FFF2-40B4-BE49-F238E27FC236}">
                <a16:creationId xmlns="" xmlns:a16="http://schemas.microsoft.com/office/drawing/2014/main" id="{1B6F3C2E-9596-4920-9E90-78704A6F4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044" y="4920631"/>
            <a:ext cx="1477931" cy="1296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33" name="Title 1">
            <a:extLst>
              <a:ext uri="{FF2B5EF4-FFF2-40B4-BE49-F238E27FC236}">
                <a16:creationId xmlns="" xmlns:a16="http://schemas.microsoft.com/office/drawing/2014/main" id="{02A15403-2633-4C0A-830F-C863D6895580}"/>
              </a:ext>
            </a:extLst>
          </p:cNvPr>
          <p:cNvSpPr>
            <a:spLocks/>
          </p:cNvSpPr>
          <p:nvPr/>
        </p:nvSpPr>
        <p:spPr bwMode="auto">
          <a:xfrm>
            <a:off x="10054717" y="3692964"/>
            <a:ext cx="2286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000000"/>
                </a:solidFill>
              </a:rPr>
              <a:t>Self-cleaning</a:t>
            </a:r>
            <a:br>
              <a:rPr lang="en-US" altLang="en-US" sz="1400" b="1" dirty="0">
                <a:solidFill>
                  <a:srgbClr val="000000"/>
                </a:solidFill>
              </a:rPr>
            </a:br>
            <a:r>
              <a:rPr lang="en-US" altLang="en-US" sz="1400" b="1" dirty="0">
                <a:solidFill>
                  <a:srgbClr val="000000"/>
                </a:solidFill>
              </a:rPr>
              <a:t>mechanism</a:t>
            </a:r>
          </a:p>
        </p:txBody>
      </p:sp>
      <p:pic>
        <p:nvPicPr>
          <p:cNvPr id="205834" name="Picture 11">
            <a:extLst>
              <a:ext uri="{FF2B5EF4-FFF2-40B4-BE49-F238E27FC236}">
                <a16:creationId xmlns="" xmlns:a16="http://schemas.microsoft.com/office/drawing/2014/main" id="{3BA8821E-877B-4060-9244-D60B0E200E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8" y="528574"/>
            <a:ext cx="4054475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5" name="Picture 11" descr="C250-122PB">
            <a:extLst>
              <a:ext uri="{FF2B5EF4-FFF2-40B4-BE49-F238E27FC236}">
                <a16:creationId xmlns="" xmlns:a16="http://schemas.microsoft.com/office/drawing/2014/main" id="{ABC6E75B-BDFB-4CFF-93C5-E81F23DDD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983" y="338824"/>
            <a:ext cx="2004216" cy="3099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24" y="1459246"/>
            <a:ext cx="581776" cy="445422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6">
            <a:extLst>
              <a:ext uri="{FF2B5EF4-FFF2-40B4-BE49-F238E27FC236}">
                <a16:creationId xmlns="" xmlns:a16="http://schemas.microsoft.com/office/drawing/2014/main" id="{5F5150CD-4A36-4995-918A-717023048995}"/>
              </a:ext>
            </a:extLst>
          </p:cNvPr>
          <p:cNvSpPr>
            <a:spLocks/>
          </p:cNvSpPr>
          <p:nvPr/>
        </p:nvSpPr>
        <p:spPr bwMode="auto">
          <a:xfrm>
            <a:off x="1373188" y="2462842"/>
            <a:ext cx="4572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en-US" sz="2000" b="1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Available with </a:t>
            </a:r>
            <a:r>
              <a:rPr lang="en-US" altLang="en-US" sz="2000" b="1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OxBox</a:t>
            </a:r>
            <a:r>
              <a:rPr lang="en-US" altLang="en-US" sz="2000" b="1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Access</a:t>
            </a:r>
            <a:br>
              <a:rPr lang="en-US" altLang="en-US" sz="2000" b="1" dirty="0">
                <a:solidFill>
                  <a:srgbClr val="000000"/>
                </a:solidFill>
                <a:latin typeface="Franklin Gothic Medium" panose="020B0603020102020204" pitchFamily="34" charset="0"/>
              </a:rPr>
            </a:br>
            <a:r>
              <a:rPr lang="en-US" altLang="en-US" sz="2000" b="1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box system </a:t>
            </a:r>
          </a:p>
          <a:p>
            <a:pPr>
              <a:spcAft>
                <a:spcPts val="600"/>
              </a:spcAft>
            </a:pPr>
            <a:r>
              <a:rPr lang="en-US" altLang="en-US" sz="2000" b="1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Available with solvent weld adapters, tubular connection kits and contractor packs</a:t>
            </a:r>
          </a:p>
          <a:p>
            <a:pPr>
              <a:spcAft>
                <a:spcPts val="600"/>
              </a:spcAft>
            </a:pPr>
            <a:r>
              <a:rPr lang="en-US" altLang="en-US" sz="2000" b="1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Protective debris cover on each unit prevents clogs during rough-in</a:t>
            </a:r>
          </a:p>
          <a:p>
            <a:pPr>
              <a:spcAft>
                <a:spcPts val="600"/>
              </a:spcAft>
            </a:pPr>
            <a:r>
              <a:rPr lang="en-US" altLang="en-US" sz="2000" b="1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Lower-profile design is easier to install in tight spaces</a:t>
            </a:r>
          </a:p>
        </p:txBody>
      </p:sp>
      <p:pic>
        <p:nvPicPr>
          <p:cNvPr id="206851" name="Picture 7" descr="C250-696122P_ap3">
            <a:extLst>
              <a:ext uri="{FF2B5EF4-FFF2-40B4-BE49-F238E27FC236}">
                <a16:creationId xmlns="" xmlns:a16="http://schemas.microsoft.com/office/drawing/2014/main" id="{7BD453C3-8EB0-49E3-A480-DD9BA5D6C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8" r="27336" b="7640"/>
          <a:stretch>
            <a:fillRect/>
          </a:stretch>
        </p:blipFill>
        <p:spPr bwMode="auto">
          <a:xfrm>
            <a:off x="9201211" y="613883"/>
            <a:ext cx="1725613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2" name="Picture 8" descr="C250-696122P_ap1">
            <a:extLst>
              <a:ext uri="{FF2B5EF4-FFF2-40B4-BE49-F238E27FC236}">
                <a16:creationId xmlns="" xmlns:a16="http://schemas.microsoft.com/office/drawing/2014/main" id="{AC389814-AE59-41A1-8AC3-7E4828DB3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6" t="4683" r="26961" b="3999"/>
          <a:stretch>
            <a:fillRect/>
          </a:stretch>
        </p:blipFill>
        <p:spPr bwMode="auto">
          <a:xfrm>
            <a:off x="6579341" y="800415"/>
            <a:ext cx="18764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3" name="Picture 9" descr="C250-696122P_ap2">
            <a:extLst>
              <a:ext uri="{FF2B5EF4-FFF2-40B4-BE49-F238E27FC236}">
                <a16:creationId xmlns="" xmlns:a16="http://schemas.microsoft.com/office/drawing/2014/main" id="{2CEE6E26-ECC6-4452-843A-F47DD3461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4753" r="28125" b="3528"/>
          <a:stretch>
            <a:fillRect/>
          </a:stretch>
        </p:blipFill>
        <p:spPr bwMode="auto">
          <a:xfrm>
            <a:off x="8770743" y="3319150"/>
            <a:ext cx="2262442" cy="3150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4" name="Title 1">
            <a:extLst>
              <a:ext uri="{FF2B5EF4-FFF2-40B4-BE49-F238E27FC236}">
                <a16:creationId xmlns="" xmlns:a16="http://schemas.microsoft.com/office/drawing/2014/main" id="{D42A5B15-5D15-4644-802D-58F0FD6648EB}"/>
              </a:ext>
            </a:extLst>
          </p:cNvPr>
          <p:cNvSpPr>
            <a:spLocks/>
          </p:cNvSpPr>
          <p:nvPr/>
        </p:nvSpPr>
        <p:spPr bwMode="auto">
          <a:xfrm>
            <a:off x="1684339" y="1333815"/>
            <a:ext cx="4267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</a:rPr>
              <a:t>Air Admittance Valve</a:t>
            </a:r>
          </a:p>
        </p:txBody>
      </p:sp>
      <p:pic>
        <p:nvPicPr>
          <p:cNvPr id="206855" name="Picture 9">
            <a:extLst>
              <a:ext uri="{FF2B5EF4-FFF2-40B4-BE49-F238E27FC236}">
                <a16:creationId xmlns="" xmlns:a16="http://schemas.microsoft.com/office/drawing/2014/main" id="{D00C73EB-EB25-413D-8E6E-656D7EC89C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31" y="553410"/>
            <a:ext cx="4054475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38" y="1481749"/>
            <a:ext cx="509301" cy="389933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2">
            <a:extLst>
              <a:ext uri="{FF2B5EF4-FFF2-40B4-BE49-F238E27FC236}">
                <a16:creationId xmlns="" xmlns:a16="http://schemas.microsoft.com/office/drawing/2014/main" id="{0D36C40A-0B09-4B95-A18E-D3D6E98C3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46063"/>
            <a:ext cx="8229600" cy="696912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altLang="en-US" sz="3600" b="1" dirty="0" err="1">
                <a:solidFill>
                  <a:schemeClr val="bg1">
                    <a:lumMod val="75000"/>
                  </a:schemeClr>
                </a:solidFill>
                <a:latin typeface="Arial Black" pitchFamily="34" charset="0"/>
                <a:ea typeface="ＭＳ Ｐゴシック" pitchFamily="34" charset="-128"/>
              </a:rPr>
              <a:t>PowerBar</a:t>
            </a:r>
            <a:r>
              <a:rPr lang="en-US" altLang="en-US" sz="3600" b="1" dirty="0">
                <a:solidFill>
                  <a:schemeClr val="bg1">
                    <a:lumMod val="75000"/>
                  </a:schemeClr>
                </a:solidFill>
                <a:latin typeface="Arial Black" pitchFamily="34" charset="0"/>
                <a:ea typeface="ＭＳ Ｐゴシック" pitchFamily="34" charset="-128"/>
              </a:rPr>
              <a:t>™ </a:t>
            </a:r>
            <a:br>
              <a:rPr lang="en-US" altLang="en-US" sz="3600" b="1" dirty="0">
                <a:solidFill>
                  <a:schemeClr val="bg1">
                    <a:lumMod val="75000"/>
                  </a:schemeClr>
                </a:solidFill>
                <a:latin typeface="Arial Black" pitchFamily="34" charset="0"/>
                <a:ea typeface="ＭＳ Ｐゴシック" pitchFamily="34" charset="-128"/>
              </a:rPr>
            </a:br>
            <a:r>
              <a:rPr lang="en-US" altLang="en-US" sz="3600" b="1" dirty="0">
                <a:solidFill>
                  <a:schemeClr val="bg1">
                    <a:lumMod val="75000"/>
                  </a:schemeClr>
                </a:solidFill>
                <a:latin typeface="Arial Black" pitchFamily="34" charset="0"/>
                <a:ea typeface="ＭＳ Ｐゴシック" pitchFamily="34" charset="-128"/>
              </a:rPr>
              <a:t>Universal Bracketing System</a:t>
            </a:r>
          </a:p>
        </p:txBody>
      </p:sp>
      <p:sp>
        <p:nvSpPr>
          <p:cNvPr id="237571" name="Slide Number Placeholder 5">
            <a:extLst>
              <a:ext uri="{FF2B5EF4-FFF2-40B4-BE49-F238E27FC236}">
                <a16:creationId xmlns="" xmlns:a16="http://schemas.microsoft.com/office/drawing/2014/main" id="{CC5D629E-557C-413A-87E7-AB5080375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EBC6383-7711-4705-9A5E-68FE3ACD058D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237572" name="Picture 2" descr="I:\Library\Photos\Product Photos\Color\3_Support\C523ap02.jpg">
            <a:extLst>
              <a:ext uri="{FF2B5EF4-FFF2-40B4-BE49-F238E27FC236}">
                <a16:creationId xmlns="" xmlns:a16="http://schemas.microsoft.com/office/drawing/2014/main" id="{21D46848-8D26-45D7-A4A9-36F498C43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588" y="1252538"/>
            <a:ext cx="277495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7573" name="Picture 3" descr="I:\Library\Photos\Product Photos\Color\3_Support\C523ap06.jpg">
            <a:extLst>
              <a:ext uri="{FF2B5EF4-FFF2-40B4-BE49-F238E27FC236}">
                <a16:creationId xmlns="" xmlns:a16="http://schemas.microsoft.com/office/drawing/2014/main" id="{E76780FC-46C9-4C40-A956-25B68092C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1" y="1252539"/>
            <a:ext cx="2957513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7574" name="Picture 4" descr="I:\Library\Photos\Product Photos\Color\3_Support\C523-2434ap00 (TS Valve &amp; Riser).jpg">
            <a:extLst>
              <a:ext uri="{FF2B5EF4-FFF2-40B4-BE49-F238E27FC236}">
                <a16:creationId xmlns="" xmlns:a16="http://schemas.microsoft.com/office/drawing/2014/main" id="{DBD75EE2-26D2-43E2-BBFB-BC71C0B02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3433763"/>
            <a:ext cx="3638550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7575" name="Picture 6" descr="I:\Library\Photos\Product Photos\Color\3_Support\C523ap09.jpg">
            <a:extLst>
              <a:ext uri="{FF2B5EF4-FFF2-40B4-BE49-F238E27FC236}">
                <a16:creationId xmlns="" xmlns:a16="http://schemas.microsoft.com/office/drawing/2014/main" id="{871C74B0-DA02-47CC-B041-A05BDFB77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14" y="3230564"/>
            <a:ext cx="1887537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6">
            <a:extLst>
              <a:ext uri="{FF2B5EF4-FFF2-40B4-BE49-F238E27FC236}">
                <a16:creationId xmlns="" xmlns:a16="http://schemas.microsoft.com/office/drawing/2014/main" id="{9E786019-2AD3-4879-98B1-D092732C3F21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773502" y="2166144"/>
            <a:ext cx="5384800" cy="4525963"/>
          </a:xfrm>
        </p:spPr>
        <p:txBody>
          <a:bodyPr/>
          <a:lstStyle/>
          <a:p>
            <a:pPr>
              <a:lnSpc>
                <a:spcPct val="90000"/>
              </a:lnSpc>
              <a:buFont typeface="Arial" panose="020B0604020202020204" pitchFamily="34" charset="0"/>
              <a:buBlip>
                <a:blip r:embed="rId2"/>
              </a:buBlip>
            </a:pPr>
            <a:r>
              <a:rPr lang="en-US" altLang="en-US" sz="2400" b="1" dirty="0">
                <a:ea typeface="ＭＳ Ｐゴシック" panose="020B0600070205080204" pitchFamily="34" charset="-128"/>
              </a:rPr>
              <a:t>Cost Effective</a:t>
            </a:r>
            <a:r>
              <a:rPr lang="en-US" altLang="en-US" sz="2400" dirty="0">
                <a:ea typeface="ＭＳ Ｐゴシック" panose="020B0600070205080204" pitchFamily="34" charset="-128"/>
              </a:rPr>
              <a:t>: An economical alternative for trapeze installations. Pre-loaded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TouchDown</a:t>
            </a:r>
            <a:r>
              <a:rPr lang="en-US" altLang="en-US" sz="2400" dirty="0">
                <a:ea typeface="ＭＳ Ｐゴシック" panose="020B0600070205080204" pitchFamily="34" charset="-128"/>
              </a:rPr>
              <a:t> clamps save time.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Blip>
                <a:blip r:embed="rId2"/>
              </a:buBlip>
            </a:pPr>
            <a:r>
              <a:rPr lang="en-US" altLang="en-US" sz="2400" b="1" dirty="0">
                <a:ea typeface="ＭＳ Ｐゴシック" panose="020B0600070205080204" pitchFamily="34" charset="-128"/>
              </a:rPr>
              <a:t>Convenient</a:t>
            </a:r>
            <a:r>
              <a:rPr lang="en-US" altLang="en-US" sz="2400" dirty="0">
                <a:ea typeface="ＭＳ Ｐゴシック" panose="020B0600070205080204" pitchFamily="34" charset="-128"/>
              </a:rPr>
              <a:t>: Eliminate buying and stocking multiple, size-specific strut clamps and manage jobsite materials more effectively.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Blip>
                <a:blip r:embed="rId2"/>
              </a:buBlip>
            </a:pPr>
            <a:r>
              <a:rPr lang="en-US" altLang="en-US" sz="2400" b="1" dirty="0">
                <a:ea typeface="ＭＳ Ｐゴシック" panose="020B0600070205080204" pitchFamily="34" charset="-128"/>
              </a:rPr>
              <a:t>Strong</a:t>
            </a:r>
            <a:r>
              <a:rPr lang="en-US" altLang="en-US" sz="2400" dirty="0">
                <a:ea typeface="ＭＳ Ｐゴシック" panose="020B0600070205080204" pitchFamily="34" charset="-128"/>
              </a:rPr>
              <a:t>: Made from high quality 16-gauge steel and available in two lengths.</a:t>
            </a:r>
          </a:p>
        </p:txBody>
      </p:sp>
      <p:pic>
        <p:nvPicPr>
          <p:cNvPr id="241667" name="Picture 10">
            <a:extLst>
              <a:ext uri="{FF2B5EF4-FFF2-40B4-BE49-F238E27FC236}">
                <a16:creationId xmlns="" xmlns:a16="http://schemas.microsoft.com/office/drawing/2014/main" id="{F8EED97B-3AE4-4D52-8F64-5E0D55E2494B}"/>
              </a:ext>
            </a:extLst>
          </p:cNvPr>
          <p:cNvPicPr>
            <a:picLocks noGrp="1" noChangeAspect="1" noChangeArrowheads="1"/>
          </p:cNvPicPr>
          <p:nvPr>
            <p:ph type="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1585" y="629847"/>
            <a:ext cx="8229600" cy="10175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1668" name="Picture 11">
            <a:extLst>
              <a:ext uri="{FF2B5EF4-FFF2-40B4-BE49-F238E27FC236}">
                <a16:creationId xmlns="" xmlns:a16="http://schemas.microsoft.com/office/drawing/2014/main" id="{AFB30B13-C069-4060-AB44-16B2A8FD3F64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78925" y="2492796"/>
            <a:ext cx="5237786" cy="28210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C3A8F037-5F15-404D-A0DE-C9F44B44B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1436" y="1390783"/>
            <a:ext cx="8458200" cy="3684588"/>
          </a:xfrm>
        </p:spPr>
        <p:txBody>
          <a:bodyPr/>
          <a:lstStyle/>
          <a:p>
            <a:pPr>
              <a:lnSpc>
                <a:spcPct val="90000"/>
              </a:lnSpc>
              <a:buFont typeface="Arial" panose="020B0604020202020204" pitchFamily="34" charset="0"/>
              <a:buBlip>
                <a:blip r:embed="rId2"/>
              </a:buBlip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Supports ½" CTS through 2" IPS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Blip>
                <a:blip r:embed="rId2"/>
              </a:buBlip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Supports multiple supply lines within a single clamp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Blip>
                <a:blip r:embed="rId2"/>
              </a:buBlip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Stack bridges to hold different pipe sizes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Blip>
                <a:blip r:embed="rId2"/>
              </a:buBlip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Flat base can be used with </a:t>
            </a:r>
            <a:r>
              <a:rPr lang="en-US" altLang="en-US" sz="2000" dirty="0" err="1">
                <a:ea typeface="ＭＳ Ｐゴシック" panose="020B0600070205080204" pitchFamily="34" charset="-128"/>
              </a:rPr>
              <a:t>PowerBar</a:t>
            </a:r>
            <a:r>
              <a:rPr lang="en-US" altLang="en-US" sz="2000" dirty="0">
                <a:ea typeface="ＭＳ Ｐゴシック" panose="020B0600070205080204" pitchFamily="34" charset="-128"/>
              </a:rPr>
              <a:t>™ or </a:t>
            </a:r>
            <a:r>
              <a:rPr lang="en-US" altLang="en-US" sz="2000" dirty="0" err="1">
                <a:ea typeface="ＭＳ Ｐゴシック" panose="020B0600070205080204" pitchFamily="34" charset="-128"/>
              </a:rPr>
              <a:t>PowerBar</a:t>
            </a:r>
            <a:r>
              <a:rPr lang="en-US" altLang="en-US" sz="2000" dirty="0">
                <a:ea typeface="ＭＳ Ｐゴシック" panose="020B0600070205080204" pitchFamily="34" charset="-128"/>
              </a:rPr>
              <a:t> </a:t>
            </a:r>
            <a:r>
              <a:rPr lang="en-US" altLang="en-US" sz="2000" dirty="0" err="1">
                <a:ea typeface="ＭＳ Ｐゴシック" panose="020B0600070205080204" pitchFamily="34" charset="-128"/>
              </a:rPr>
              <a:t>MiniStrut</a:t>
            </a:r>
            <a:r>
              <a:rPr lang="en-US" altLang="en-US" sz="2000" dirty="0">
                <a:ea typeface="ＭＳ Ｐゴシック" panose="020B0600070205080204" pitchFamily="34" charset="-128"/>
              </a:rPr>
              <a:t>™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Blip>
                <a:blip r:embed="rId2"/>
              </a:buBlip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Strut foot model fits common 1-5/8" </a:t>
            </a:r>
            <a:r>
              <a:rPr lang="en-US" altLang="en-US" sz="2000" dirty="0" err="1" smtClean="0">
                <a:ea typeface="ＭＳ Ｐゴシック" panose="020B0600070205080204" pitchFamily="34" charset="-128"/>
              </a:rPr>
              <a:t>Unistrut</a:t>
            </a:r>
            <a:r>
              <a:rPr lang="en-US" altLang="en-US" sz="2000" dirty="0" smtClean="0">
                <a:ea typeface="ＭＳ Ｐゴシック" panose="020B0600070205080204" pitchFamily="34" charset="-128"/>
              </a:rPr>
              <a:t> channel</a:t>
            </a:r>
            <a:endParaRPr lang="en-US" altLang="en-US" sz="2000" dirty="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Blip>
                <a:blip r:embed="rId2"/>
              </a:buBlip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Metal inserts prevent strut clamp from slipping within the strut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Blip>
                <a:blip r:embed="rId2"/>
              </a:buBlip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IAPMO </a:t>
            </a:r>
            <a:r>
              <a:rPr lang="en-US" altLang="en-US" sz="2000" dirty="0" smtClean="0">
                <a:ea typeface="ＭＳ Ｐゴシック" panose="020B0600070205080204" pitchFamily="34" charset="-128"/>
              </a:rPr>
              <a:t>Listed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Blip>
                <a:blip r:embed="rId2"/>
              </a:buBlip>
              <a:defRPr/>
            </a:pPr>
            <a:r>
              <a:rPr lang="en-US" altLang="en-US" sz="2000" dirty="0" smtClean="0">
                <a:ea typeface="ＭＳ Ｐゴシック" panose="020B0600070205080204" pitchFamily="34" charset="-128"/>
              </a:rPr>
              <a:t>Available in E84 Fire Rated Plenum Safe</a:t>
            </a:r>
            <a:br>
              <a:rPr lang="en-US" altLang="en-US" sz="2000" dirty="0" smtClean="0">
                <a:ea typeface="ＭＳ Ｐゴシック" panose="020B0600070205080204" pitchFamily="34" charset="-128"/>
              </a:rPr>
            </a:br>
            <a:r>
              <a:rPr lang="en-US" altLang="en-US" sz="2000" dirty="0" smtClean="0">
                <a:ea typeface="ＭＳ Ｐゴシック" panose="020B0600070205080204" pitchFamily="34" charset="-128"/>
              </a:rPr>
              <a:t>material</a:t>
            </a:r>
            <a:endParaRPr lang="en-US" altLang="en-US" sz="2000" dirty="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Blip>
                <a:blip r:embed="rId2"/>
              </a:buBlip>
              <a:defRPr/>
            </a:pPr>
            <a:endParaRPr lang="en-US" altLang="en-US" sz="2400" b="1" dirty="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Blip>
                <a:blip r:embed="rId2"/>
              </a:buBlip>
              <a:defRPr/>
            </a:pPr>
            <a:endParaRPr lang="en-US" altLang="en-US" sz="2400" b="1" dirty="0">
              <a:ea typeface="ＭＳ Ｐゴシック" panose="020B0600070205080204" pitchFamily="34" charset="-128"/>
            </a:endParaRPr>
          </a:p>
          <a:p>
            <a:pPr marL="0" indent="0">
              <a:buNone/>
              <a:defRPr/>
            </a:pPr>
            <a:endParaRPr lang="en-US" altLang="en-US" sz="2400" b="1" dirty="0">
              <a:ea typeface="ＭＳ Ｐゴシック" panose="020B0600070205080204" pitchFamily="34" charset="-128"/>
            </a:endParaRPr>
          </a:p>
        </p:txBody>
      </p:sp>
      <p:sp>
        <p:nvSpPr>
          <p:cNvPr id="242691" name="Title 1">
            <a:extLst>
              <a:ext uri="{FF2B5EF4-FFF2-40B4-BE49-F238E27FC236}">
                <a16:creationId xmlns="" xmlns:a16="http://schemas.microsoft.com/office/drawing/2014/main" id="{BFA8BBE7-C3A6-46DD-A6DD-EA35F4510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457" y="610568"/>
            <a:ext cx="8229600" cy="612775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Heavy" panose="020B0903020102020204" pitchFamily="34" charset="0"/>
                <a:ea typeface="ＭＳ Ｐゴシック" panose="020B0600070205080204" pitchFamily="34" charset="-128"/>
              </a:rPr>
              <a:t>TD+™ Universal Clamps</a:t>
            </a:r>
          </a:p>
        </p:txBody>
      </p:sp>
      <p:pic>
        <p:nvPicPr>
          <p:cNvPr id="242692" name="Picture 5">
            <a:extLst>
              <a:ext uri="{FF2B5EF4-FFF2-40B4-BE49-F238E27FC236}">
                <a16:creationId xmlns="" xmlns:a16="http://schemas.microsoft.com/office/drawing/2014/main" id="{59623640-BFE1-4E1C-9654-872FA2535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0" r="19797"/>
          <a:stretch>
            <a:fillRect/>
          </a:stretch>
        </p:blipFill>
        <p:spPr bwMode="auto">
          <a:xfrm>
            <a:off x="8965616" y="3687751"/>
            <a:ext cx="2191918" cy="2766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2693" name="Picture 6">
            <a:extLst>
              <a:ext uri="{FF2B5EF4-FFF2-40B4-BE49-F238E27FC236}">
                <a16:creationId xmlns="" xmlns:a16="http://schemas.microsoft.com/office/drawing/2014/main" id="{916ED6E9-4FAE-4F11-AD00-04BCF9E0F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766" y="3901223"/>
            <a:ext cx="3442566" cy="268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E84 Clamps, Hangers &amp; Pipe Suppor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199" y="693912"/>
            <a:ext cx="2670752" cy="208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itting, table, white&#10;&#10;Description automatically generated">
            <a:extLst>
              <a:ext uri="{FF2B5EF4-FFF2-40B4-BE49-F238E27FC236}">
                <a16:creationId xmlns="" xmlns:a16="http://schemas.microsoft.com/office/drawing/2014/main" id="{D180AEA3-5C53-4B06-9763-054BC0E65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51" y="196235"/>
            <a:ext cx="2818536" cy="4227804"/>
          </a:xfrm>
          <a:prstGeom prst="rect">
            <a:avLst/>
          </a:prstGeom>
        </p:spPr>
      </p:pic>
      <p:pic>
        <p:nvPicPr>
          <p:cNvPr id="5" name="Picture 4" descr="A close up of a device&#10;&#10;Description automatically generated">
            <a:extLst>
              <a:ext uri="{FF2B5EF4-FFF2-40B4-BE49-F238E27FC236}">
                <a16:creationId xmlns="" xmlns:a16="http://schemas.microsoft.com/office/drawing/2014/main" id="{66AE54D1-AEBF-4635-90B9-6242A84923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9" t="17554" r="20602" b="33221"/>
          <a:stretch/>
        </p:blipFill>
        <p:spPr>
          <a:xfrm>
            <a:off x="321624" y="4610852"/>
            <a:ext cx="3467433" cy="1976761"/>
          </a:xfrm>
          <a:prstGeom prst="rect">
            <a:avLst/>
          </a:prstGeom>
        </p:spPr>
      </p:pic>
      <p:pic>
        <p:nvPicPr>
          <p:cNvPr id="7" name="Picture 6" descr="A close up of a white wall&#10;&#10;Description automatically generated">
            <a:extLst>
              <a:ext uri="{FF2B5EF4-FFF2-40B4-BE49-F238E27FC236}">
                <a16:creationId xmlns="" xmlns:a16="http://schemas.microsoft.com/office/drawing/2014/main" id="{743E8B71-59F2-46F9-BAB3-F3C3DF3098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" t="24603" r="46548" b="58325"/>
          <a:stretch/>
        </p:blipFill>
        <p:spPr>
          <a:xfrm>
            <a:off x="7737987" y="4522839"/>
            <a:ext cx="2517058" cy="1582993"/>
          </a:xfrm>
          <a:prstGeom prst="rect">
            <a:avLst/>
          </a:prstGeom>
        </p:spPr>
      </p:pic>
      <p:pic>
        <p:nvPicPr>
          <p:cNvPr id="9" name="Picture 8" descr="A picture containing building, indoor, ceiling, train&#10;&#10;Description automatically generated">
            <a:extLst>
              <a:ext uri="{FF2B5EF4-FFF2-40B4-BE49-F238E27FC236}">
                <a16:creationId xmlns="" xmlns:a16="http://schemas.microsoft.com/office/drawing/2014/main" id="{5FBA8E0A-BF23-4695-A3E9-333CBEFF4F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5" t="7724" r="12234" b="23513"/>
          <a:stretch/>
        </p:blipFill>
        <p:spPr>
          <a:xfrm>
            <a:off x="3871036" y="353961"/>
            <a:ext cx="3267183" cy="471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43971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4" name="Content Placeholder 4" descr="A picture containing wooden, fence, bench, building&#10;&#10;Description automatically generated">
            <a:extLst>
              <a:ext uri="{FF2B5EF4-FFF2-40B4-BE49-F238E27FC236}">
                <a16:creationId xmlns="" xmlns:a16="http://schemas.microsoft.com/office/drawing/2014/main" id="{50404A47-7E6A-428D-B9E3-EEA64182FB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2" r="13545" b="6519"/>
          <a:stretch>
            <a:fillRect/>
          </a:stretch>
        </p:blipFill>
        <p:spPr>
          <a:xfrm>
            <a:off x="6207126" y="371476"/>
            <a:ext cx="4460875" cy="4860925"/>
          </a:xfrm>
        </p:spPr>
      </p:pic>
      <p:pic>
        <p:nvPicPr>
          <p:cNvPr id="243715" name="Picture 6" descr="A picture containing indoor, table, sitting, wooden&#10;&#10;Description automatically generated">
            <a:extLst>
              <a:ext uri="{FF2B5EF4-FFF2-40B4-BE49-F238E27FC236}">
                <a16:creationId xmlns="" xmlns:a16="http://schemas.microsoft.com/office/drawing/2014/main" id="{94E16DA9-9937-4AF9-9541-11DAE3606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1"/>
          <a:stretch>
            <a:fillRect/>
          </a:stretch>
        </p:blipFill>
        <p:spPr bwMode="auto">
          <a:xfrm>
            <a:off x="1524001" y="654051"/>
            <a:ext cx="4460875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Title 1">
            <a:extLst>
              <a:ext uri="{FF2B5EF4-FFF2-40B4-BE49-F238E27FC236}">
                <a16:creationId xmlns="" xmlns:a16="http://schemas.microsoft.com/office/drawing/2014/main" id="{F0B45435-E6E2-42E1-A0B4-390CCC9C6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Heavy" panose="020B0903020102020204" pitchFamily="34" charset="0"/>
                <a:ea typeface="ＭＳ Ｐゴシック" panose="020B0600070205080204" pitchFamily="34" charset="-128"/>
              </a:rPr>
              <a:t>Acoustical Supports</a:t>
            </a:r>
            <a:r>
              <a:rPr lang="en-US" altLang="en-US" dirty="0">
                <a:ea typeface="ＭＳ Ｐゴシック" panose="020B0600070205080204" pitchFamily="34" charset="-128"/>
              </a:rPr>
              <a:t/>
            </a: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245763" name="Content Placeholder 4">
            <a:extLst>
              <a:ext uri="{FF2B5EF4-FFF2-40B4-BE49-F238E27FC236}">
                <a16:creationId xmlns="" xmlns:a16="http://schemas.microsoft.com/office/drawing/2014/main" id="{3CC44C23-3CD9-4B41-99B9-0DDA9A6D3C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59"/>
          <a:stretch>
            <a:fillRect/>
          </a:stretch>
        </p:blipFill>
        <p:spPr>
          <a:xfrm>
            <a:off x="-118720" y="1209607"/>
            <a:ext cx="9663150" cy="4710400"/>
          </a:xfrm>
        </p:spPr>
      </p:pic>
      <p:pic>
        <p:nvPicPr>
          <p:cNvPr id="245764" name="Picture 6">
            <a:extLst>
              <a:ext uri="{FF2B5EF4-FFF2-40B4-BE49-F238E27FC236}">
                <a16:creationId xmlns="" xmlns:a16="http://schemas.microsoft.com/office/drawing/2014/main" id="{E5C8FE06-02F9-469B-A481-AA9A9945B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266" y="4306313"/>
            <a:ext cx="174625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65" name="Picture 8" descr="A close up of a device&#10;&#10;Description automatically generated">
            <a:extLst>
              <a:ext uri="{FF2B5EF4-FFF2-40B4-BE49-F238E27FC236}">
                <a16:creationId xmlns="" xmlns:a16="http://schemas.microsoft.com/office/drawing/2014/main" id="{35EAC41F-F864-4393-854A-F83450E50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509" y="1219900"/>
            <a:ext cx="2625436" cy="185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66" name="Picture 10" descr="A close up of a device&#10;&#10;Description automatically generated">
            <a:extLst>
              <a:ext uri="{FF2B5EF4-FFF2-40B4-BE49-F238E27FC236}">
                <a16:creationId xmlns="" xmlns:a16="http://schemas.microsoft.com/office/drawing/2014/main" id="{278B9058-2734-4B17-A501-DA9326036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90" y="5190551"/>
            <a:ext cx="2046288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Placeholder 2">
            <a:extLst>
              <a:ext uri="{FF2B5EF4-FFF2-40B4-BE49-F238E27FC236}">
                <a16:creationId xmlns="" xmlns:a16="http://schemas.microsoft.com/office/drawing/2014/main" id="{4E56341F-0858-49EE-BEDA-B8589A80AF56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981200" y="1600201"/>
            <a:ext cx="4038600" cy="3952875"/>
          </a:xfrm>
        </p:spPr>
        <p:txBody>
          <a:bodyPr/>
          <a:lstStyle/>
          <a:p>
            <a:pPr>
              <a:buFont typeface="Arial" panose="020B0604020202020204" pitchFamily="34" charset="0"/>
              <a:buBlip>
                <a:blip r:embed="rId2"/>
              </a:buBlip>
            </a:pPr>
            <a:r>
              <a:rPr lang="en-US" altLang="en-US" sz="1400" b="1">
                <a:ea typeface="ＭＳ Ｐゴシック" panose="020B0600070205080204" pitchFamily="34" charset="-128"/>
              </a:rPr>
              <a:t>Complete</a:t>
            </a:r>
            <a:r>
              <a:rPr lang="en-US" altLang="en-US" sz="1400">
                <a:ea typeface="ＭＳ Ｐゴシック" panose="020B0600070205080204" pitchFamily="34" charset="-128"/>
              </a:rPr>
              <a:t> -. 1/8”-2”. Tubing is offered in straight lengths and coils in all popular colors. Sioux Chief offers a variety of barrier tubing items alongside standard potable tubing. </a:t>
            </a:r>
          </a:p>
          <a:p>
            <a:pPr>
              <a:buFont typeface="Arial" panose="020B0604020202020204" pitchFamily="34" charset="0"/>
              <a:buBlip>
                <a:blip r:embed="rId2"/>
              </a:buBlip>
            </a:pPr>
            <a:r>
              <a:rPr lang="en-US" altLang="en-US" sz="1400" b="1">
                <a:ea typeface="ＭＳ Ｐゴシック" panose="020B0600070205080204" pitchFamily="34" charset="-128"/>
              </a:rPr>
              <a:t>Warranted</a:t>
            </a:r>
            <a:r>
              <a:rPr lang="en-US" altLang="en-US" sz="1400">
                <a:ea typeface="ＭＳ Ｐゴシック" panose="020B0600070205080204" pitchFamily="34" charset="-128"/>
              </a:rPr>
              <a:t> - 25-year warranty on tube and fittings without limitation. The tube is warranted. The fittings are warranted. Connection types may be matched or installed in hybrid systems without a change in warranty.</a:t>
            </a:r>
          </a:p>
          <a:p>
            <a:pPr>
              <a:buFont typeface="Arial" panose="020B0604020202020204" pitchFamily="34" charset="0"/>
              <a:buBlip>
                <a:blip r:embed="rId2"/>
              </a:buBlip>
            </a:pPr>
            <a:r>
              <a:rPr lang="en-US" altLang="en-US" sz="1400" b="1">
                <a:ea typeface="ＭＳ Ｐゴシック" panose="020B0600070205080204" pitchFamily="34" charset="-128"/>
              </a:rPr>
              <a:t>Made In America</a:t>
            </a:r>
            <a:r>
              <a:rPr lang="en-US" altLang="en-US" sz="1400">
                <a:ea typeface="ＭＳ Ｐゴシック" panose="020B0600070205080204" pitchFamily="34" charset="-128"/>
              </a:rPr>
              <a:t> - Domestic materials. Domestic manufacture. Made in America using the best materials possible with the best people possible.</a:t>
            </a:r>
          </a:p>
          <a:p>
            <a:pPr>
              <a:buFont typeface="Arial" panose="020B0604020202020204" pitchFamily="34" charset="0"/>
              <a:buBlip>
                <a:blip r:embed="rId2"/>
              </a:buBlip>
            </a:pPr>
            <a:r>
              <a:rPr lang="en-US" altLang="en-US" sz="1400" b="1">
                <a:ea typeface="ＭＳ Ｐゴシック" panose="020B0600070205080204" pitchFamily="34" charset="-128"/>
              </a:rPr>
              <a:t>Quality</a:t>
            </a:r>
            <a:r>
              <a:rPr lang="en-US" altLang="en-US" sz="1400">
                <a:ea typeface="ＭＳ Ｐゴシック" panose="020B0600070205080204" pitchFamily="34" charset="-128"/>
              </a:rPr>
              <a:t> - State-of-the-art equipment to assure lifelong plumbing systems.</a:t>
            </a:r>
          </a:p>
        </p:txBody>
      </p:sp>
      <p:pic>
        <p:nvPicPr>
          <p:cNvPr id="90115" name="Picture 2">
            <a:extLst>
              <a:ext uri="{FF2B5EF4-FFF2-40B4-BE49-F238E27FC236}">
                <a16:creationId xmlns="" xmlns:a16="http://schemas.microsoft.com/office/drawing/2014/main" id="{AF21E385-C42E-43CB-9629-245D8FC5D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988" y="0"/>
            <a:ext cx="3306762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3">
            <a:extLst>
              <a:ext uri="{FF2B5EF4-FFF2-40B4-BE49-F238E27FC236}">
                <a16:creationId xmlns="" xmlns:a16="http://schemas.microsoft.com/office/drawing/2014/main" id="{0F9573CB-79F7-41A3-868F-A3A192C42252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92364" y="5476875"/>
            <a:ext cx="7254875" cy="534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Picture 4">
            <a:extLst>
              <a:ext uri="{FF2B5EF4-FFF2-40B4-BE49-F238E27FC236}">
                <a16:creationId xmlns="" xmlns:a16="http://schemas.microsoft.com/office/drawing/2014/main" id="{1A894E10-DBDE-4111-9CAF-CFEB74D69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676400"/>
            <a:ext cx="373380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928F64C6-FE22-4FC1-A763-DFCC514811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4261225" y="4577975"/>
            <a:ext cx="7539348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="" xmlns:a16="http://schemas.microsoft.com/office/drawing/2014/main" id="{26DE7BEA-7296-4115-AA60-BC7CFC474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468" y="4741949"/>
            <a:ext cx="6829520" cy="86203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121920" tIns="60960" rIns="121920" bIns="60960" rtlCol="0" anchor="b"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None/>
            </a:pPr>
            <a:r>
              <a:rPr lang="en-US" altLang="en-US" sz="4000" b="1" dirty="0">
                <a:solidFill>
                  <a:srgbClr val="FFFFFF"/>
                </a:solidFill>
                <a:latin typeface="Calibri"/>
              </a:rPr>
              <a:t>OUTLET BOXES</a:t>
            </a:r>
          </a:p>
        </p:txBody>
      </p:sp>
      <p:pic>
        <p:nvPicPr>
          <p:cNvPr id="6" name="Picture 4" descr="A picture containing wall, indoor, sitting, metalware&#10;&#10;Description automatically generated">
            <a:extLst>
              <a:ext uri="{FF2B5EF4-FFF2-40B4-BE49-F238E27FC236}">
                <a16:creationId xmlns="" xmlns:a16="http://schemas.microsoft.com/office/drawing/2014/main" id="{5798CCD6-F7FD-4DFA-BF6B-BDF5ABDE8D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8" r="-4" b="1070"/>
          <a:stretch/>
        </p:blipFill>
        <p:spPr bwMode="auto">
          <a:xfrm>
            <a:off x="3910988" y="2795922"/>
            <a:ext cx="1384961" cy="150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AB27C872-C4DD-46F5-B595-A5983771C7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4" t="3763" r="6639" b="11515"/>
          <a:stretch/>
        </p:blipFill>
        <p:spPr bwMode="auto">
          <a:xfrm>
            <a:off x="103979" y="21590"/>
            <a:ext cx="3794760" cy="291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4A76379A-4B02-401D-A835-504E5630E4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6" t="5213" r="24751" b="20632"/>
          <a:stretch/>
        </p:blipFill>
        <p:spPr bwMode="auto">
          <a:xfrm>
            <a:off x="8534400" y="25110"/>
            <a:ext cx="2298304" cy="270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5C34627B-48E6-4F4D-B843-97717A86B4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719933" y="5694096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A close up of a device&#10;&#10;Description automatically generated">
            <a:extLst>
              <a:ext uri="{FF2B5EF4-FFF2-40B4-BE49-F238E27FC236}">
                <a16:creationId xmlns="" xmlns:a16="http://schemas.microsoft.com/office/drawing/2014/main" id="{4D19F5D6-52E9-4E32-A1AE-8FD0F77693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7" r="-2" b="17996"/>
          <a:stretch/>
        </p:blipFill>
        <p:spPr bwMode="auto">
          <a:xfrm>
            <a:off x="178648" y="4522613"/>
            <a:ext cx="3794760" cy="20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AE96330-BF12-4403-ADF5-7C3A699403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7746" y="5657419"/>
            <a:ext cx="2002687" cy="10460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1EB066A-3FBA-42AC-A00A-70608551415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524" t="986" r="9480" b="2676"/>
          <a:stretch/>
        </p:blipFill>
        <p:spPr>
          <a:xfrm>
            <a:off x="5471219" y="108659"/>
            <a:ext cx="2324939" cy="29248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125E7B1-E735-481C-BE34-3BDE1327DA6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4045"/>
          <a:stretch/>
        </p:blipFill>
        <p:spPr>
          <a:xfrm>
            <a:off x="10104150" y="2497277"/>
            <a:ext cx="2002687" cy="18998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B7F7CD8-C7D9-4EC6-96A7-493B394074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63134" y="2435426"/>
            <a:ext cx="1590949" cy="202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40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Heavy" panose="020B0903020102020204" pitchFamily="34" charset="0"/>
              </a:rPr>
              <a:t>ENGINEER RESOURCES PAGE &amp; TOOLS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076" y="1513111"/>
            <a:ext cx="8668350" cy="4305623"/>
          </a:xfrm>
          <a:prstGeom prst="rect">
            <a:avLst/>
          </a:prstGeom>
        </p:spPr>
      </p:pic>
      <p:pic>
        <p:nvPicPr>
          <p:cNvPr id="4" name="Picture 3" descr="C:\Users\lee\Dropbox\My PC (DESKTOP-SO7HJSF)\Downloads\qr-1608148552102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9071" y="4538221"/>
            <a:ext cx="1893570" cy="18935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265754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6092"/>
            <a:ext cx="109728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Heavy" panose="020B0903020102020204" pitchFamily="34" charset="0"/>
              </a:rPr>
              <a:t>ENGINEER RESOURCES PAGE &amp; TOOLS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351" y="1279092"/>
            <a:ext cx="9667298" cy="5440688"/>
          </a:xfrm>
          <a:prstGeom prst="rect">
            <a:avLst/>
          </a:prstGeom>
        </p:spPr>
      </p:pic>
      <p:pic>
        <p:nvPicPr>
          <p:cNvPr id="5" name="Picture 4" descr="C:\Users\lee\Dropbox\My PC (DESKTOP-SO7HJSF)\Downloads\qr-1608148552102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680622"/>
            <a:ext cx="1893570" cy="18935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81812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4472" y="219219"/>
            <a:ext cx="109728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Heavy" panose="020B0903020102020204" pitchFamily="34" charset="0"/>
              </a:rPr>
              <a:t>ENGINEER RESOURCES PAGE &amp; TOOLS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197" y="1957092"/>
            <a:ext cx="2371599" cy="31457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046" y="1957093"/>
            <a:ext cx="2475933" cy="31457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432" y="1960309"/>
            <a:ext cx="2471538" cy="31517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61327" y="5518727"/>
            <a:ext cx="221374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Specification sheets</a:t>
            </a:r>
            <a:r>
              <a:rPr lang="en-US" sz="1400" dirty="0" smtClean="0"/>
              <a:t>,</a:t>
            </a:r>
            <a:br>
              <a:rPr lang="en-US" sz="1400" dirty="0" smtClean="0"/>
            </a:br>
            <a:r>
              <a:rPr lang="en-US" sz="1400" dirty="0" smtClean="0"/>
              <a:t>DWG files, and RVA files are</a:t>
            </a:r>
            <a:br>
              <a:rPr lang="en-US" sz="1400" dirty="0" smtClean="0"/>
            </a:br>
            <a:r>
              <a:rPr lang="en-US" sz="1400" dirty="0" smtClean="0"/>
              <a:t>on the product page</a:t>
            </a:r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4423285" y="5366327"/>
            <a:ext cx="2433167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Lookup item in</a:t>
            </a:r>
            <a:br>
              <a:rPr lang="en-US" dirty="0" smtClean="0"/>
            </a:br>
            <a:r>
              <a:rPr lang="en-US" dirty="0" smtClean="0"/>
              <a:t>Product Index and</a:t>
            </a:r>
            <a:br>
              <a:rPr lang="en-US" dirty="0" smtClean="0"/>
            </a:br>
            <a:r>
              <a:rPr lang="en-US" dirty="0" smtClean="0"/>
              <a:t>CLICK to go to that page</a:t>
            </a:r>
            <a:br>
              <a:rPr lang="en-US" dirty="0" smtClean="0"/>
            </a:b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537940" y="5518727"/>
            <a:ext cx="257891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Click On Engineer’s Guide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sz="1400" dirty="0" smtClean="0"/>
              <a:t>Please consider saving this</a:t>
            </a:r>
            <a:br>
              <a:rPr lang="en-US" sz="1400" dirty="0" smtClean="0"/>
            </a:br>
            <a:r>
              <a:rPr lang="en-US" sz="1400" dirty="0" smtClean="0"/>
              <a:t>PDF to your Desktop)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3860796" y="1200831"/>
            <a:ext cx="336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www.siouxchiefdigitalcatalog.com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3537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4276" y="449445"/>
            <a:ext cx="85645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Heavy" panose="020B0903020102020204" pitchFamily="34" charset="0"/>
              </a:rPr>
              <a:t>PLEASE LET US HELP YOU!</a:t>
            </a:r>
            <a:endParaRPr lang="en-US" sz="5400" dirty="0">
              <a:solidFill>
                <a:schemeClr val="tx1">
                  <a:lumMod val="65000"/>
                  <a:lumOff val="3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36173" y="1659321"/>
            <a:ext cx="8894423" cy="5847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>
                <a:latin typeface="Franklin Gothic Medium" panose="020B0603020102020204" pitchFamily="34" charset="0"/>
              </a:rPr>
              <a:t>If you do not find the Engineering resource you need (submittal, DWG file, </a:t>
            </a:r>
            <a:r>
              <a:rPr lang="en-US" dirty="0" err="1" smtClean="0">
                <a:latin typeface="Franklin Gothic Medium" panose="020B0603020102020204" pitchFamily="34" charset="0"/>
              </a:rPr>
              <a:t>etc</a:t>
            </a:r>
            <a:r>
              <a:rPr lang="en-US" dirty="0" smtClean="0">
                <a:latin typeface="Franklin Gothic Medium" panose="020B0603020102020204" pitchFamily="34" charset="0"/>
              </a:rPr>
              <a:t>),</a:t>
            </a:r>
            <a:br>
              <a:rPr lang="en-US" dirty="0" smtClean="0">
                <a:latin typeface="Franklin Gothic Medium" panose="020B0603020102020204" pitchFamily="34" charset="0"/>
              </a:rPr>
            </a:br>
            <a:r>
              <a:rPr lang="en-US" dirty="0" smtClean="0">
                <a:latin typeface="Franklin Gothic Medium" panose="020B0603020102020204" pitchFamily="34" charset="0"/>
              </a:rPr>
              <a:t>Please let us know and we will get it to you as quickly as possible</a:t>
            </a:r>
          </a:p>
          <a:p>
            <a:pPr marL="285750" indent="-285750">
              <a:buFontTx/>
              <a:buChar char="-"/>
            </a:pPr>
            <a:endParaRPr lang="en-US" dirty="0" smtClean="0">
              <a:latin typeface="Franklin Gothic Medium" panose="020B06030201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Franklin Gothic Medium" panose="020B0603020102020204" pitchFamily="34" charset="0"/>
              </a:rPr>
              <a:t>We are happy to prepare a Digital Submittal Package for any job.  If you send us a </a:t>
            </a:r>
            <a:br>
              <a:rPr lang="en-US" dirty="0" smtClean="0">
                <a:latin typeface="Franklin Gothic Medium" panose="020B0603020102020204" pitchFamily="34" charset="0"/>
              </a:rPr>
            </a:br>
            <a:r>
              <a:rPr lang="en-US" dirty="0" smtClean="0">
                <a:latin typeface="Franklin Gothic Medium" panose="020B0603020102020204" pitchFamily="34" charset="0"/>
              </a:rPr>
              <a:t>Plan set, we will prepare a digital package of all Sioux Chief products that can be</a:t>
            </a:r>
            <a:br>
              <a:rPr lang="en-US" dirty="0" smtClean="0">
                <a:latin typeface="Franklin Gothic Medium" panose="020B0603020102020204" pitchFamily="34" charset="0"/>
              </a:rPr>
            </a:br>
            <a:r>
              <a:rPr lang="en-US" dirty="0" smtClean="0">
                <a:latin typeface="Franklin Gothic Medium" panose="020B0603020102020204" pitchFamily="34" charset="0"/>
              </a:rPr>
              <a:t>utilized on that job.</a:t>
            </a:r>
          </a:p>
          <a:p>
            <a:pPr marL="285750" indent="-285750">
              <a:buFontTx/>
              <a:buChar char="-"/>
            </a:pPr>
            <a:endParaRPr lang="en-US" dirty="0" smtClean="0">
              <a:latin typeface="Franklin Gothic Medium" panose="020B06030201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Franklin Gothic Medium" panose="020B0603020102020204" pitchFamily="34" charset="0"/>
              </a:rPr>
              <a:t>Please consider sharing your Master Specification language with us.  We will go thru </a:t>
            </a:r>
            <a:br>
              <a:rPr lang="en-US" dirty="0" smtClean="0">
                <a:latin typeface="Franklin Gothic Medium" panose="020B0603020102020204" pitchFamily="34" charset="0"/>
              </a:rPr>
            </a:br>
            <a:r>
              <a:rPr lang="en-US" dirty="0" smtClean="0">
                <a:latin typeface="Franklin Gothic Medium" panose="020B0603020102020204" pitchFamily="34" charset="0"/>
              </a:rPr>
              <a:t>your Master Spec and propose suggested Sioux Chief additions.  We will always make</a:t>
            </a:r>
            <a:br>
              <a:rPr lang="en-US" dirty="0" smtClean="0">
                <a:latin typeface="Franklin Gothic Medium" panose="020B0603020102020204" pitchFamily="34" charset="0"/>
              </a:rPr>
            </a:br>
            <a:r>
              <a:rPr lang="en-US" dirty="0" smtClean="0">
                <a:latin typeface="Franklin Gothic Medium" panose="020B0603020102020204" pitchFamily="34" charset="0"/>
              </a:rPr>
              <a:t>these suggestions in a way that is easy for you to review and incorporate</a:t>
            </a:r>
          </a:p>
          <a:p>
            <a:pPr marL="285750" indent="-285750">
              <a:buFontTx/>
              <a:buChar char="-"/>
            </a:pPr>
            <a:endParaRPr lang="en-US" dirty="0" smtClean="0">
              <a:latin typeface="Franklin Gothic Medium" panose="020B06030201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Franklin Gothic Medium" panose="020B0603020102020204" pitchFamily="34" charset="0"/>
              </a:rPr>
              <a:t>We are happy to cross any other product to the comparable Sioux Chief product.</a:t>
            </a:r>
            <a:br>
              <a:rPr lang="en-US" dirty="0" smtClean="0">
                <a:latin typeface="Franklin Gothic Medium" panose="020B0603020102020204" pitchFamily="34" charset="0"/>
              </a:rPr>
            </a:br>
            <a:r>
              <a:rPr lang="en-US" dirty="0" smtClean="0">
                <a:latin typeface="Franklin Gothic Medium" panose="020B0603020102020204" pitchFamily="34" charset="0"/>
              </a:rPr>
              <a:t/>
            </a:r>
            <a:br>
              <a:rPr lang="en-US" dirty="0" smtClean="0">
                <a:latin typeface="Franklin Gothic Medium" panose="020B0603020102020204" pitchFamily="34" charset="0"/>
              </a:rPr>
            </a:br>
            <a:r>
              <a:rPr lang="en-US" dirty="0" smtClean="0">
                <a:latin typeface="Franklin Gothic Medium" panose="020B0603020102020204" pitchFamily="34" charset="0"/>
              </a:rPr>
              <a:t/>
            </a:r>
            <a:br>
              <a:rPr lang="en-US" dirty="0" smtClean="0">
                <a:latin typeface="Franklin Gothic Medium" panose="020B0603020102020204" pitchFamily="34" charset="0"/>
              </a:rPr>
            </a:br>
            <a:r>
              <a:rPr lang="en-US" dirty="0" smtClean="0">
                <a:latin typeface="Franklin Gothic Medium" panose="020B0603020102020204" pitchFamily="34" charset="0"/>
              </a:rPr>
              <a:t>Reach out to us at:  Kyle Meagher </a:t>
            </a:r>
            <a:r>
              <a:rPr lang="en-US" dirty="0" smtClean="0">
                <a:latin typeface="Franklin Gothic Medium" panose="020B0603020102020204" pitchFamily="34" charset="0"/>
                <a:hlinkClick r:id="rId2"/>
              </a:rPr>
              <a:t>Kyle.Meagher@siouxchief.com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                                  </a:t>
            </a:r>
            <a:br>
              <a:rPr lang="en-US" dirty="0" smtClean="0"/>
            </a:br>
            <a:r>
              <a:rPr lang="en-US" sz="3200" dirty="0" smtClean="0"/>
              <a:t>                               </a:t>
            </a: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</a:rPr>
              <a:t>800-821-3944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3715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Straight Connector 74">
            <a:extLst>
              <a:ext uri="{FF2B5EF4-FFF2-40B4-BE49-F238E27FC236}">
                <a16:creationId xmlns="" xmlns:a16="http://schemas.microsoft.com/office/drawing/2014/main" id="{DFDA47BC-3069-47F5-8257-24B3B1F76A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129276" y="477748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8598" name="Picture 10" descr="A close up of a device&#10;&#10;Description automatically generated">
            <a:extLst>
              <a:ext uri="{FF2B5EF4-FFF2-40B4-BE49-F238E27FC236}">
                <a16:creationId xmlns="" xmlns:a16="http://schemas.microsoft.com/office/drawing/2014/main" id="{BFED1C10-F6A2-46F2-A4BD-AF9DF53AE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789" y="2531615"/>
            <a:ext cx="1942576" cy="138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="" xmlns:a16="http://schemas.microsoft.com/office/drawing/2014/main" id="{7AE95D8F-9825-4222-8846-E3461598CC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78068" y="4633545"/>
            <a:ext cx="11438792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="" xmlns:a16="http://schemas.microsoft.com/office/drawing/2014/main" id="{3E308123-4F32-4E35-A24E-BFB694CF7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38" y="4756638"/>
            <a:ext cx="11139855" cy="93044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121920" tIns="60960" rIns="121920" bIns="60960" rtlCol="0" anchor="b"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None/>
            </a:pPr>
            <a:r>
              <a:rPr lang="en-US" altLang="en-US" sz="5467" b="1" dirty="0">
                <a:solidFill>
                  <a:srgbClr val="FFFFFF"/>
                </a:solidFill>
                <a:latin typeface="Calibri"/>
              </a:rPr>
              <a:t>Commercial </a:t>
            </a:r>
            <a:r>
              <a:rPr lang="en-US" altLang="en-US" sz="5467" b="1" dirty="0" smtClean="0">
                <a:solidFill>
                  <a:srgbClr val="FFFFFF"/>
                </a:solidFill>
                <a:latin typeface="Calibri"/>
              </a:rPr>
              <a:t>Hangers &amp; Supports</a:t>
            </a:r>
            <a:endParaRPr lang="en-US" altLang="en-US" sz="5467" b="1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38595" name="Content Placeholder 4">
            <a:extLst>
              <a:ext uri="{FF2B5EF4-FFF2-40B4-BE49-F238E27FC236}">
                <a16:creationId xmlns="" xmlns:a16="http://schemas.microsoft.com/office/drawing/2014/main" id="{B8432435-3DFF-4C13-8AD1-A1F9A85E94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6" t="17981" r="8231" b="9290"/>
          <a:stretch/>
        </p:blipFill>
        <p:spPr>
          <a:xfrm>
            <a:off x="307012" y="820302"/>
            <a:ext cx="2602131" cy="1270860"/>
          </a:xfrm>
          <a:prstGeom prst="rect">
            <a:avLst/>
          </a:prstGeom>
        </p:spPr>
      </p:pic>
      <p:pic>
        <p:nvPicPr>
          <p:cNvPr id="238596" name="Picture 6">
            <a:extLst>
              <a:ext uri="{FF2B5EF4-FFF2-40B4-BE49-F238E27FC236}">
                <a16:creationId xmlns="" xmlns:a16="http://schemas.microsoft.com/office/drawing/2014/main" id="{6D95AC66-D351-43B5-B95B-00BB8833B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5292" y="213521"/>
            <a:ext cx="1858321" cy="249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9" name="Straight Connector 78">
            <a:extLst>
              <a:ext uri="{FF2B5EF4-FFF2-40B4-BE49-F238E27FC236}">
                <a16:creationId xmlns="" xmlns:a16="http://schemas.microsoft.com/office/drawing/2014/main" id="{942B920A-73AD-402A-8EEF-B88E1A9398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097685" y="477748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="" xmlns:a16="http://schemas.microsoft.com/office/drawing/2014/main" id="{00C9EB70-BC82-414A-BF8D-AD7FC67276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9066096" y="477748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8597" name="Picture 8" descr="A close up of a device&#10;&#10;Description automatically generated">
            <a:extLst>
              <a:ext uri="{FF2B5EF4-FFF2-40B4-BE49-F238E27FC236}">
                <a16:creationId xmlns="" xmlns:a16="http://schemas.microsoft.com/office/drawing/2014/main" id="{CEFDC6FB-69E2-43EB-99FA-50E915A6C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7251" y="2560793"/>
            <a:ext cx="2648372" cy="186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3" name="Straight Connector 82">
            <a:extLst>
              <a:ext uri="{FF2B5EF4-FFF2-40B4-BE49-F238E27FC236}">
                <a16:creationId xmlns="" xmlns:a16="http://schemas.microsoft.com/office/drawing/2014/main" id="{3217665F-0036-444A-8D4A-33AF36A36A4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sitting, mirror, yellow, white&#10;&#10;Description automatically generated">
            <a:extLst>
              <a:ext uri="{FF2B5EF4-FFF2-40B4-BE49-F238E27FC236}">
                <a16:creationId xmlns="" xmlns:a16="http://schemas.microsoft.com/office/drawing/2014/main" id="{510E1163-B239-44D5-AF10-E77DBEC86B3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12894" r="9281" b="18756"/>
          <a:stretch/>
        </p:blipFill>
        <p:spPr>
          <a:xfrm>
            <a:off x="9652099" y="2258939"/>
            <a:ext cx="1587147" cy="1949884"/>
          </a:xfrm>
          <a:prstGeom prst="rect">
            <a:avLst/>
          </a:prstGeom>
        </p:spPr>
      </p:pic>
      <p:pic>
        <p:nvPicPr>
          <p:cNvPr id="5" name="Picture 4" descr="A close up of an object&#10;&#10;Description automatically generated">
            <a:extLst>
              <a:ext uri="{FF2B5EF4-FFF2-40B4-BE49-F238E27FC236}">
                <a16:creationId xmlns="" xmlns:a16="http://schemas.microsoft.com/office/drawing/2014/main" id="{C90BD394-997C-49FA-8965-74DB9A82392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6" t="20037" r="2826" b="25378"/>
          <a:stretch/>
        </p:blipFill>
        <p:spPr>
          <a:xfrm>
            <a:off x="6789284" y="2614201"/>
            <a:ext cx="1517480" cy="14963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68EE39C-F8FE-41D5-B273-97CDD3C6FE4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6930"/>
          <a:stretch/>
        </p:blipFill>
        <p:spPr>
          <a:xfrm>
            <a:off x="6272759" y="503813"/>
            <a:ext cx="2464843" cy="17551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906EB2C-3477-4C2A-9D75-E6DB06D1B64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6666"/>
          <a:stretch/>
        </p:blipFill>
        <p:spPr>
          <a:xfrm>
            <a:off x="9193840" y="477749"/>
            <a:ext cx="2569585" cy="16303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94" y="550571"/>
            <a:ext cx="10102762" cy="568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418" y="918563"/>
            <a:ext cx="6028353" cy="35527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13528" y="5052291"/>
            <a:ext cx="91869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Heavy" panose="020B0903020102020204" pitchFamily="34" charset="0"/>
              </a:rPr>
              <a:t>There are nearly 7,000 items in the Sioux Chief Line.  </a:t>
            </a:r>
          </a:p>
          <a:p>
            <a:pPr algn="ctr"/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Heavy" panose="020B0903020102020204" pitchFamily="34" charset="0"/>
              </a:rPr>
              <a:t>Over 90% of them are proudly made in the USA.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23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3" name="Picture 7" descr="I:\Library\Photos\Product Photos\Color\2_Drainage\C832-Group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7"/>
          <a:stretch>
            <a:fillRect/>
          </a:stretch>
        </p:blipFill>
        <p:spPr bwMode="auto">
          <a:xfrm>
            <a:off x="1917044" y="1570788"/>
            <a:ext cx="8923484" cy="497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/>
          </p:cNvSpPr>
          <p:nvPr/>
        </p:nvSpPr>
        <p:spPr bwMode="auto">
          <a:xfrm>
            <a:off x="1212208" y="521898"/>
            <a:ext cx="8390084" cy="1431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4800" dirty="0" smtClean="0">
              <a:solidFill>
                <a:srgbClr val="4D4D4D"/>
              </a:solidFill>
              <a:latin typeface="Franklin Gothic Demi" panose="020B0703020102020204" pitchFamily="34" charset="0"/>
              <a:ea typeface="ＭＳ Ｐゴシック" pitchFamily="34" charset="-128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dirty="0" smtClean="0">
                <a:solidFill>
                  <a:srgbClr val="4D4D4D"/>
                </a:solidFill>
                <a:latin typeface="Franklin Gothic Demi" panose="020B0703020102020204" pitchFamily="34" charset="0"/>
                <a:ea typeface="ＭＳ Ｐゴシック" pitchFamily="34" charset="-128"/>
              </a:rPr>
              <a:t>Adjustable Drainage System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12208" y="2023967"/>
            <a:ext cx="5003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solidFill>
                  <a:srgbClr val="4D4D4D"/>
                </a:solidFill>
                <a:latin typeface="Franklin Gothic Demi" panose="020B0703020102020204" pitchFamily="34" charset="0"/>
                <a:ea typeface="ＭＳ Ｐゴシック" pitchFamily="34" charset="-128"/>
              </a:rPr>
              <a:t>Solving </a:t>
            </a:r>
            <a:r>
              <a:rPr lang="en-US" altLang="en-US" i="1" dirty="0">
                <a:solidFill>
                  <a:srgbClr val="4D4D4D"/>
                </a:solidFill>
                <a:latin typeface="Franklin Gothic Demi" panose="020B0703020102020204" pitchFamily="34" charset="0"/>
                <a:ea typeface="ＭＳ Ｐゴシック" pitchFamily="34" charset="-128"/>
              </a:rPr>
              <a:t>Problems in </a:t>
            </a:r>
            <a:r>
              <a:rPr lang="en-US" altLang="en-US" i="1" dirty="0" smtClean="0">
                <a:solidFill>
                  <a:srgbClr val="4D4D4D"/>
                </a:solidFill>
                <a:latin typeface="Franklin Gothic Demi" panose="020B0703020102020204" pitchFamily="34" charset="0"/>
                <a:ea typeface="ＭＳ Ｐゴシック" pitchFamily="34" charset="-128"/>
              </a:rPr>
              <a:t>Design,  NOT </a:t>
            </a:r>
            <a:r>
              <a:rPr lang="en-US" altLang="en-US" i="1" dirty="0">
                <a:solidFill>
                  <a:srgbClr val="4D4D4D"/>
                </a:solidFill>
                <a:latin typeface="Franklin Gothic Demi" panose="020B0703020102020204" pitchFamily="34" charset="0"/>
                <a:ea typeface="ＭＳ Ｐゴシック" pitchFamily="34" charset="-128"/>
              </a:rPr>
              <a:t>in the Field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552" y="582280"/>
            <a:ext cx="398145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997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7" name="Title 1"/>
          <p:cNvSpPr>
            <a:spLocks/>
          </p:cNvSpPr>
          <p:nvPr/>
        </p:nvSpPr>
        <p:spPr bwMode="auto">
          <a:xfrm>
            <a:off x="2057400" y="1524000"/>
            <a:ext cx="8001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dirty="0">
                <a:solidFill>
                  <a:srgbClr val="4D4D4D"/>
                </a:solidFill>
                <a:latin typeface="Franklin Gothic Heavy" panose="020B0903020102020204" pitchFamily="34" charset="0"/>
                <a:ea typeface="ＭＳ Ｐゴシック" pitchFamily="34" charset="-128"/>
              </a:rPr>
              <a:t>The </a:t>
            </a:r>
            <a:r>
              <a:rPr lang="en-US" altLang="en-US" sz="4400" dirty="0" smtClean="0">
                <a:solidFill>
                  <a:srgbClr val="4D4D4D"/>
                </a:solidFill>
                <a:latin typeface="Franklin Gothic Heavy" panose="020B0903020102020204" pitchFamily="34" charset="0"/>
                <a:ea typeface="ＭＳ Ｐゴシック" pitchFamily="34" charset="-128"/>
              </a:rPr>
              <a:t>Challenge:</a:t>
            </a:r>
            <a:endParaRPr lang="en-US" altLang="en-US" sz="4400" dirty="0">
              <a:solidFill>
                <a:srgbClr val="4D4D4D"/>
              </a:solidFill>
              <a:latin typeface="Franklin Gothic Heavy" panose="020B0903020102020204" pitchFamily="34" charset="0"/>
              <a:ea typeface="ＭＳ Ｐゴシック" pitchFamily="34" charset="-128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dirty="0">
                <a:solidFill>
                  <a:srgbClr val="4D4D4D"/>
                </a:solidFill>
                <a:latin typeface="Franklin Gothic Medium" panose="020B0603020102020204" pitchFamily="34" charset="0"/>
                <a:ea typeface="ＭＳ Ｐゴシック" pitchFamily="34" charset="-128"/>
              </a:rPr>
              <a:t>Ensure the </a:t>
            </a:r>
            <a:r>
              <a:rPr lang="en-US" altLang="en-US" sz="3600" dirty="0" smtClean="0">
                <a:solidFill>
                  <a:srgbClr val="4D4D4D"/>
                </a:solidFill>
                <a:latin typeface="Franklin Gothic Medium" panose="020B0603020102020204" pitchFamily="34" charset="0"/>
                <a:ea typeface="ＭＳ Ｐゴシック" pitchFamily="34" charset="-128"/>
              </a:rPr>
              <a:t>installation </a:t>
            </a:r>
            <a:r>
              <a:rPr lang="en-US" altLang="en-US" sz="3600" dirty="0">
                <a:solidFill>
                  <a:srgbClr val="4D4D4D"/>
                </a:solidFill>
                <a:latin typeface="Franklin Gothic Medium" panose="020B0603020102020204" pitchFamily="34" charset="0"/>
                <a:ea typeface="ＭＳ Ｐゴシック" pitchFamily="34" charset="-128"/>
              </a:rPr>
              <a:t>of floor drains and cleanouts </a:t>
            </a:r>
            <a:r>
              <a:rPr lang="en-US" altLang="en-US" sz="3600" dirty="0" smtClean="0">
                <a:solidFill>
                  <a:srgbClr val="4D4D4D"/>
                </a:solidFill>
                <a:latin typeface="Franklin Gothic Medium" panose="020B0603020102020204" pitchFamily="34" charset="0"/>
                <a:ea typeface="ＭＳ Ｐゴシック" pitchFamily="34" charset="-128"/>
              </a:rPr>
              <a:t>that are perfectly level with the finish floor every time, and </a:t>
            </a:r>
            <a:r>
              <a:rPr lang="en-US" altLang="en-US" sz="3600" dirty="0">
                <a:solidFill>
                  <a:srgbClr val="4D4D4D"/>
                </a:solidFill>
                <a:latin typeface="Franklin Gothic Medium" panose="020B0603020102020204" pitchFamily="34" charset="0"/>
                <a:ea typeface="ＭＳ Ｐゴシック" pitchFamily="34" charset="-128"/>
              </a:rPr>
              <a:t>provide the client with a perfect finish.</a:t>
            </a:r>
          </a:p>
        </p:txBody>
      </p:sp>
    </p:spTree>
    <p:extLst>
      <p:ext uri="{BB962C8B-B14F-4D97-AF65-F5344CB8AC3E}">
        <p14:creationId xmlns:p14="http://schemas.microsoft.com/office/powerpoint/2010/main" val="367641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7" name="Title 1"/>
          <p:cNvSpPr>
            <a:spLocks/>
          </p:cNvSpPr>
          <p:nvPr/>
        </p:nvSpPr>
        <p:spPr bwMode="auto">
          <a:xfrm>
            <a:off x="2133600" y="1524000"/>
            <a:ext cx="78486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dirty="0">
                <a:solidFill>
                  <a:srgbClr val="4D4D4D"/>
                </a:solidFill>
                <a:latin typeface="Franklin Gothic Heavy" panose="020B0903020102020204" pitchFamily="34" charset="0"/>
                <a:ea typeface="ＭＳ Ｐゴシック" pitchFamily="34" charset="-128"/>
              </a:rPr>
              <a:t>Question: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dirty="0">
                <a:solidFill>
                  <a:srgbClr val="4D4D4D"/>
                </a:solidFill>
                <a:latin typeface="Franklin Gothic Medium" panose="020B0603020102020204" pitchFamily="34" charset="0"/>
                <a:ea typeface="ＭＳ Ｐゴシック" pitchFamily="34" charset="-128"/>
              </a:rPr>
              <a:t>Why does this need to be specified?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>
                <a:solidFill>
                  <a:srgbClr val="4D4D4D"/>
                </a:solidFill>
                <a:latin typeface="Franklin Gothic Medium" panose="020B0603020102020204" pitchFamily="34" charset="0"/>
                <a:ea typeface="ＭＳ Ｐゴシック" pitchFamily="34" charset="-128"/>
              </a:rPr>
              <a:t>Why aren’t fixtures </a:t>
            </a:r>
            <a:r>
              <a:rPr lang="en-US" altLang="en-US" sz="3600" i="1" dirty="0">
                <a:solidFill>
                  <a:srgbClr val="4D4D4D"/>
                </a:solidFill>
                <a:latin typeface="Franklin Gothic Medium" panose="020B0603020102020204" pitchFamily="34" charset="0"/>
                <a:ea typeface="ＭＳ Ｐゴシック" pitchFamily="34" charset="-128"/>
              </a:rPr>
              <a:t>always</a:t>
            </a:r>
            <a:r>
              <a:rPr lang="en-US" altLang="en-US" sz="3600" dirty="0">
                <a:solidFill>
                  <a:srgbClr val="4D4D4D"/>
                </a:solidFill>
                <a:latin typeface="Franklin Gothic Medium" panose="020B0603020102020204" pitchFamily="34" charset="0"/>
                <a:ea typeface="ＭＳ Ｐゴシック" pitchFamily="34" charset="-128"/>
              </a:rPr>
              <a:t> set properly, free from damage, and flush with the finished floor?</a:t>
            </a:r>
          </a:p>
        </p:txBody>
      </p:sp>
    </p:spTree>
    <p:extLst>
      <p:ext uri="{BB962C8B-B14F-4D97-AF65-F5344CB8AC3E}">
        <p14:creationId xmlns:p14="http://schemas.microsoft.com/office/powerpoint/2010/main" val="121409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7" name="Title 1"/>
          <p:cNvSpPr>
            <a:spLocks/>
          </p:cNvSpPr>
          <p:nvPr/>
        </p:nvSpPr>
        <p:spPr bwMode="auto">
          <a:xfrm>
            <a:off x="1752600" y="304800"/>
            <a:ext cx="8534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 smtClean="0">
                <a:solidFill>
                  <a:srgbClr val="4D4D4D"/>
                </a:solidFill>
                <a:latin typeface="Franklin Gothic Demi" panose="020B0703020102020204" pitchFamily="34" charset="0"/>
                <a:ea typeface="ＭＳ Ｐゴシック" pitchFamily="34" charset="-128"/>
              </a:rPr>
              <a:t>Common </a:t>
            </a:r>
            <a:r>
              <a:rPr lang="en-US" altLang="en-US" dirty="0">
                <a:solidFill>
                  <a:srgbClr val="4D4D4D"/>
                </a:solidFill>
                <a:latin typeface="Franklin Gothic Demi" panose="020B0703020102020204" pitchFamily="34" charset="0"/>
                <a:ea typeface="ＭＳ Ｐゴシック" pitchFamily="34" charset="-128"/>
              </a:rPr>
              <a:t>Issue: </a:t>
            </a:r>
            <a:r>
              <a:rPr lang="en-US" altLang="en-US" sz="2800" dirty="0">
                <a:solidFill>
                  <a:srgbClr val="4D4D4D"/>
                </a:solidFill>
                <a:latin typeface="Franklin Gothic Demi" panose="020B0703020102020204" pitchFamily="34" charset="0"/>
                <a:ea typeface="ＭＳ Ｐゴシック" pitchFamily="34" charset="-128"/>
              </a:rPr>
              <a:t>Low and Tilted Fixtures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4D4D4D"/>
                </a:solidFill>
                <a:latin typeface="Franklin Gothic Medium" panose="020B0603020102020204" pitchFamily="34" charset="0"/>
                <a:ea typeface="ＭＳ Ｐゴシック" pitchFamily="34" charset="-128"/>
              </a:rPr>
              <a:t>Since the finish floor elevation is not apparent when drains are installed , fixtures </a:t>
            </a:r>
            <a:r>
              <a:rPr lang="en-US" altLang="en-US" sz="1800" dirty="0">
                <a:solidFill>
                  <a:srgbClr val="4D4D4D"/>
                </a:solidFill>
                <a:latin typeface="Franklin Gothic Medium" panose="020B0603020102020204" pitchFamily="34" charset="0"/>
                <a:ea typeface="ＭＳ Ｐゴシック" pitchFamily="34" charset="-128"/>
              </a:rPr>
              <a:t>that are </a:t>
            </a:r>
            <a:r>
              <a:rPr lang="en-US" altLang="en-US" sz="1800" dirty="0" smtClean="0">
                <a:solidFill>
                  <a:srgbClr val="4D4D4D"/>
                </a:solidFill>
                <a:latin typeface="Franklin Gothic Medium" panose="020B0603020102020204" pitchFamily="34" charset="0"/>
                <a:ea typeface="ＭＳ Ｐゴシック" pitchFamily="34" charset="-128"/>
              </a:rPr>
              <a:t>set too </a:t>
            </a:r>
            <a:r>
              <a:rPr lang="en-US" altLang="en-US" sz="1800" dirty="0">
                <a:solidFill>
                  <a:srgbClr val="4D4D4D"/>
                </a:solidFill>
                <a:latin typeface="Franklin Gothic Medium" panose="020B0603020102020204" pitchFamily="34" charset="0"/>
                <a:ea typeface="ＭＳ Ｐゴシック" pitchFamily="34" charset="-128"/>
              </a:rPr>
              <a:t>low or </a:t>
            </a:r>
            <a:r>
              <a:rPr lang="en-US" altLang="en-US" sz="1800" dirty="0" smtClean="0">
                <a:solidFill>
                  <a:srgbClr val="4D4D4D"/>
                </a:solidFill>
                <a:latin typeface="Franklin Gothic Medium" panose="020B0603020102020204" pitchFamily="34" charset="0"/>
                <a:ea typeface="ＭＳ Ｐゴシック" pitchFamily="34" charset="-128"/>
              </a:rPr>
              <a:t>tilted are a common occurrence</a:t>
            </a:r>
            <a:endParaRPr lang="en-US" altLang="en-US" sz="1800" dirty="0">
              <a:solidFill>
                <a:srgbClr val="4D4D4D"/>
              </a:solidFill>
              <a:latin typeface="Franklin Gothic Medium" panose="020B0603020102020204" pitchFamily="34" charset="0"/>
              <a:ea typeface="ＭＳ Ｐゴシック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8" y="1952513"/>
            <a:ext cx="5984053" cy="43323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659" y="1960303"/>
            <a:ext cx="5979949" cy="432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9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7" name="Title 1"/>
          <p:cNvSpPr>
            <a:spLocks/>
          </p:cNvSpPr>
          <p:nvPr/>
        </p:nvSpPr>
        <p:spPr bwMode="auto">
          <a:xfrm>
            <a:off x="1752600" y="304800"/>
            <a:ext cx="8534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 smtClean="0">
                <a:solidFill>
                  <a:srgbClr val="4D4D4D"/>
                </a:solidFill>
                <a:latin typeface="Franklin Gothic Demi" panose="020B0703020102020204" pitchFamily="34" charset="0"/>
                <a:ea typeface="ＭＳ Ｐゴシック" pitchFamily="34" charset="-128"/>
              </a:rPr>
              <a:t>Common Issue: Strainer Tops that are Dished or Damaged During Construction</a:t>
            </a:r>
            <a:endParaRPr lang="en-US" altLang="en-US" sz="2800" dirty="0">
              <a:solidFill>
                <a:srgbClr val="4D4D4D"/>
              </a:solidFill>
              <a:latin typeface="Franklin Gothic Demi" panose="020B0703020102020204" pitchFamily="34" charset="0"/>
              <a:ea typeface="ＭＳ Ｐゴシック" pitchFamily="34" charset="-128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4D4D4D"/>
                </a:solidFill>
                <a:latin typeface="Franklin Gothic Medium" panose="020B0603020102020204" pitchFamily="34" charset="0"/>
                <a:ea typeface="ＭＳ Ｐゴシック" pitchFamily="34" charset="-128"/>
              </a:rPr>
              <a:t>Scissor lifts, jobsite machinery, and other heavy equipment often dish or damage drains that are often only rated for pedestrian traffic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16" y="2286656"/>
            <a:ext cx="5788931" cy="44029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8" y="2286000"/>
            <a:ext cx="6075835" cy="44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86EFE395-BBD2-45AB-B0C3-7E73AF2E11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71726" y="3681167"/>
            <a:ext cx="4386294" cy="291245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1A55567-D42A-40E4-9651-0E06CE526B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7882" y="2589212"/>
            <a:ext cx="3932237" cy="3811588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Franklin Gothic Medium" panose="020B0603020102020204" pitchFamily="34" charset="0"/>
              </a:rPr>
              <a:t>Family owned – </a:t>
            </a:r>
            <a:r>
              <a:rPr lang="en-US" dirty="0" smtClean="0">
                <a:latin typeface="Franklin Gothic Medium" panose="020B0603020102020204" pitchFamily="34" charset="0"/>
              </a:rPr>
              <a:t>Founded in 1957, Sioux Chief has been in business in the Kansas City area for over 60 years</a:t>
            </a:r>
            <a:endParaRPr lang="en-US" dirty="0">
              <a:latin typeface="Franklin Gothic Medium" panose="020B06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Franklin Gothic Medium" panose="020B0603020102020204" pitchFamily="34" charset="0"/>
              </a:rPr>
              <a:t>Sioux Chief employs over 700 people</a:t>
            </a:r>
            <a:endParaRPr lang="en-US" dirty="0">
              <a:latin typeface="Franklin Gothic Medium" panose="020B06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Franklin Gothic Medium" panose="020B0603020102020204" pitchFamily="34" charset="0"/>
              </a:rPr>
              <a:t>660,000 square feet of office space, </a:t>
            </a:r>
            <a:r>
              <a:rPr lang="en-US" dirty="0">
                <a:latin typeface="Franklin Gothic Medium" panose="020B0603020102020204" pitchFamily="34" charset="0"/>
              </a:rPr>
              <a:t>distribution center, and manufacturing facility expansion in Kansas City, </a:t>
            </a:r>
            <a:r>
              <a:rPr lang="en-US" dirty="0" smtClean="0">
                <a:latin typeface="Franklin Gothic Medium" panose="020B0603020102020204" pitchFamily="34" charset="0"/>
              </a:rPr>
              <a:t>MO in 2017</a:t>
            </a:r>
            <a:endParaRPr lang="en-US" dirty="0">
              <a:latin typeface="Franklin Gothic Medium" panose="020B06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Franklin Gothic Medium" panose="020B0603020102020204" pitchFamily="34" charset="0"/>
              </a:rPr>
              <a:t>Copper fabrication, PEX &amp; vinyl tubing extrusion and special packaging remain in our 370,000 sf facility in Peculiar, </a:t>
            </a:r>
            <a:r>
              <a:rPr lang="en-US" dirty="0" err="1" smtClean="0">
                <a:latin typeface="Franklin Gothic Medium" panose="020B0603020102020204" pitchFamily="34" charset="0"/>
              </a:rPr>
              <a:t>Missourri</a:t>
            </a:r>
            <a:r>
              <a:rPr lang="en-US" dirty="0" smtClean="0">
                <a:latin typeface="Franklin Gothic Medium" panose="020B06030201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Franklin Gothic Medium" panose="020B0603020102020204" pitchFamily="34" charset="0"/>
              </a:rPr>
              <a:t>Over 1 Million square feet of manufacturing capacity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F5CF789-696F-4E18-9BC4-65FC0BDF8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726" y="442587"/>
            <a:ext cx="4386294" cy="29864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94" y="543814"/>
            <a:ext cx="3470699" cy="204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32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7" name="Title 1"/>
          <p:cNvSpPr>
            <a:spLocks/>
          </p:cNvSpPr>
          <p:nvPr/>
        </p:nvSpPr>
        <p:spPr bwMode="auto">
          <a:xfrm>
            <a:off x="1752600" y="304800"/>
            <a:ext cx="8534400" cy="1974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 smtClean="0">
                <a:solidFill>
                  <a:srgbClr val="4D4D4D"/>
                </a:solidFill>
                <a:latin typeface="Franklin Gothic Demi" panose="020B0703020102020204" pitchFamily="34" charset="0"/>
                <a:ea typeface="ＭＳ Ｐゴシック" pitchFamily="34" charset="-128"/>
              </a:rPr>
              <a:t>Common Issue: Stained, and polished concrete finishes are very popular</a:t>
            </a:r>
            <a:endParaRPr lang="en-US" altLang="en-US" sz="2800" dirty="0">
              <a:solidFill>
                <a:srgbClr val="4D4D4D"/>
              </a:solidFill>
              <a:latin typeface="Franklin Gothic Demi" panose="020B0703020102020204" pitchFamily="34" charset="0"/>
              <a:ea typeface="ＭＳ Ｐゴシック" pitchFamily="34" charset="-128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4D4D4D"/>
                </a:solidFill>
                <a:latin typeface="Franklin Gothic Medium" panose="020B0603020102020204" pitchFamily="34" charset="0"/>
                <a:ea typeface="ＭＳ Ｐゴシック" pitchFamily="34" charset="-128"/>
              </a:rPr>
              <a:t>Although very popular, these poured concrete finishes require drains to be set perfectly.  Contractors often box out these installations to assure strainer tops are</a:t>
            </a:r>
            <a:br>
              <a:rPr lang="en-US" altLang="en-US" sz="1800" dirty="0" smtClean="0">
                <a:solidFill>
                  <a:srgbClr val="4D4D4D"/>
                </a:solidFill>
                <a:latin typeface="Franklin Gothic Medium" panose="020B0603020102020204" pitchFamily="34" charset="0"/>
                <a:ea typeface="ＭＳ Ｐゴシック" pitchFamily="34" charset="-128"/>
              </a:rPr>
            </a:br>
            <a:r>
              <a:rPr lang="en-US" altLang="en-US" sz="1800" dirty="0" smtClean="0">
                <a:solidFill>
                  <a:srgbClr val="4D4D4D"/>
                </a:solidFill>
                <a:latin typeface="Franklin Gothic Medium" panose="020B0603020102020204" pitchFamily="34" charset="0"/>
                <a:ea typeface="ＭＳ Ｐゴシック" pitchFamily="34" charset="-128"/>
              </a:rPr>
              <a:t>level with the final floor.  Unfortunately, boxing out on a stained or polished concrete</a:t>
            </a:r>
            <a:br>
              <a:rPr lang="en-US" altLang="en-US" sz="1800" dirty="0" smtClean="0">
                <a:solidFill>
                  <a:srgbClr val="4D4D4D"/>
                </a:solidFill>
                <a:latin typeface="Franklin Gothic Medium" panose="020B0603020102020204" pitchFamily="34" charset="0"/>
                <a:ea typeface="ＭＳ Ｐゴシック" pitchFamily="34" charset="-128"/>
              </a:rPr>
            </a:br>
            <a:r>
              <a:rPr lang="en-US" altLang="en-US" sz="1800" dirty="0" smtClean="0">
                <a:solidFill>
                  <a:srgbClr val="4D4D4D"/>
                </a:solidFill>
                <a:latin typeface="Franklin Gothic Medium" panose="020B0603020102020204" pitchFamily="34" charset="0"/>
                <a:ea typeface="ＭＳ Ｐゴシック" pitchFamily="34" charset="-128"/>
              </a:rPr>
              <a:t>finish produces an unsightly look.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23" y="2609819"/>
            <a:ext cx="5110761" cy="40865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173" y="2609819"/>
            <a:ext cx="5737149" cy="408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86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7" name="Title 1"/>
          <p:cNvSpPr>
            <a:spLocks/>
          </p:cNvSpPr>
          <p:nvPr/>
        </p:nvSpPr>
        <p:spPr bwMode="auto">
          <a:xfrm>
            <a:off x="1752600" y="304800"/>
            <a:ext cx="8534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4D4D4D"/>
                </a:solidFill>
                <a:latin typeface="Franklin Gothic Demi" panose="020B0703020102020204" pitchFamily="34" charset="0"/>
                <a:ea typeface="ＭＳ Ｐゴシック" pitchFamily="34" charset="-128"/>
              </a:rPr>
              <a:t>Potential Issue: Finishing Equipment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4D4D4D"/>
                </a:solidFill>
                <a:latin typeface="Franklin Gothic Medium" panose="020B0603020102020204" pitchFamily="34" charset="0"/>
                <a:ea typeface="ＭＳ Ｐゴシック" pitchFamily="34" charset="-128"/>
              </a:rPr>
              <a:t>Mechanical slab finishing equipment, or tilt-up wall construction may not allow any protrusions in the </a:t>
            </a:r>
            <a:r>
              <a:rPr lang="en-US" altLang="en-US" sz="1800" dirty="0" smtClean="0">
                <a:solidFill>
                  <a:srgbClr val="4D4D4D"/>
                </a:solidFill>
                <a:latin typeface="Franklin Gothic Medium" panose="020B0603020102020204" pitchFamily="34" charset="0"/>
                <a:ea typeface="ＭＳ Ｐゴシック" pitchFamily="34" charset="-128"/>
              </a:rPr>
              <a:t>slab</a:t>
            </a:r>
            <a:endParaRPr lang="en-US" altLang="en-US" sz="1800" dirty="0">
              <a:solidFill>
                <a:srgbClr val="4D4D4D"/>
              </a:solidFill>
              <a:latin typeface="Franklin Gothic Medium" panose="020B0603020102020204" pitchFamily="34" charset="0"/>
              <a:ea typeface="ＭＳ Ｐゴシック" pitchFamily="34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834884"/>
            <a:ext cx="7861775" cy="352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37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7" name="Title 1"/>
          <p:cNvSpPr>
            <a:spLocks/>
          </p:cNvSpPr>
          <p:nvPr/>
        </p:nvSpPr>
        <p:spPr bwMode="auto">
          <a:xfrm>
            <a:off x="3014730" y="343437"/>
            <a:ext cx="8534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4D4D4D"/>
                </a:solidFill>
                <a:latin typeface="Franklin Gothic Demi" panose="020B0703020102020204" pitchFamily="34" charset="0"/>
                <a:ea typeface="ＭＳ Ｐゴシック" pitchFamily="34" charset="-128"/>
              </a:rPr>
              <a:t>Potential Issue: Clogged Lines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4D4D4D"/>
                </a:solidFill>
                <a:latin typeface="Franklin Gothic Medium" panose="020B0603020102020204" pitchFamily="34" charset="0"/>
                <a:ea typeface="ＭＳ Ｐゴシック" pitchFamily="34" charset="-128"/>
              </a:rPr>
              <a:t>Open, unprotected drains allow construction debris</a:t>
            </a:r>
            <a:br>
              <a:rPr lang="en-US" altLang="en-US" sz="1800" dirty="0">
                <a:solidFill>
                  <a:srgbClr val="4D4D4D"/>
                </a:solidFill>
                <a:latin typeface="Franklin Gothic Medium" panose="020B0603020102020204" pitchFamily="34" charset="0"/>
                <a:ea typeface="ＭＳ Ｐゴシック" pitchFamily="34" charset="-128"/>
              </a:rPr>
            </a:br>
            <a:r>
              <a:rPr lang="en-US" altLang="en-US" sz="1800" dirty="0">
                <a:solidFill>
                  <a:srgbClr val="4D4D4D"/>
                </a:solidFill>
                <a:latin typeface="Franklin Gothic Medium" panose="020B0603020102020204" pitchFamily="34" charset="0"/>
                <a:ea typeface="ＭＳ Ｐゴシック" pitchFamily="34" charset="-128"/>
              </a:rPr>
              <a:t>to collect and clog drain </a:t>
            </a:r>
            <a:r>
              <a:rPr lang="en-US" altLang="en-US" sz="1800" dirty="0" smtClean="0">
                <a:solidFill>
                  <a:srgbClr val="4D4D4D"/>
                </a:solidFill>
                <a:latin typeface="Franklin Gothic Medium" panose="020B0603020102020204" pitchFamily="34" charset="0"/>
                <a:ea typeface="ＭＳ Ｐゴシック" pitchFamily="34" charset="-128"/>
              </a:rPr>
              <a:t>lines</a:t>
            </a:r>
            <a:endParaRPr lang="en-US" altLang="en-US" sz="1800" dirty="0">
              <a:solidFill>
                <a:srgbClr val="4D4D4D"/>
              </a:solidFill>
              <a:latin typeface="Franklin Gothic Medium" panose="020B0603020102020204" pitchFamily="34" charset="0"/>
              <a:ea typeface="ＭＳ Ｐゴシック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03" y="2028058"/>
            <a:ext cx="6403973" cy="45784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314" y="2028056"/>
            <a:ext cx="6403976" cy="457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74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7" name="Title 1"/>
          <p:cNvSpPr>
            <a:spLocks/>
          </p:cNvSpPr>
          <p:nvPr/>
        </p:nvSpPr>
        <p:spPr bwMode="auto">
          <a:xfrm>
            <a:off x="1828800" y="446468"/>
            <a:ext cx="894759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4D4D4D"/>
                </a:solidFill>
                <a:latin typeface="Franklin Gothic Demi" panose="020B0703020102020204" pitchFamily="34" charset="0"/>
                <a:ea typeface="ＭＳ Ｐゴシック" pitchFamily="34" charset="-128"/>
              </a:rPr>
              <a:t>Potential Issue: </a:t>
            </a:r>
            <a:r>
              <a:rPr lang="en-US" altLang="en-US" dirty="0" smtClean="0">
                <a:solidFill>
                  <a:srgbClr val="4D4D4D"/>
                </a:solidFill>
                <a:latin typeface="Franklin Gothic Demi" panose="020B0703020102020204" pitchFamily="34" charset="0"/>
                <a:ea typeface="ＭＳ Ｐゴシック" pitchFamily="34" charset="-128"/>
              </a:rPr>
              <a:t>Finished Flooring </a:t>
            </a:r>
            <a:r>
              <a:rPr lang="en-US" altLang="en-US" sz="2800" dirty="0" smtClean="0">
                <a:solidFill>
                  <a:srgbClr val="4D4D4D"/>
                </a:solidFill>
                <a:latin typeface="Franklin Gothic Demi" panose="020B0703020102020204" pitchFamily="34" charset="0"/>
                <a:ea typeface="ＭＳ Ｐゴシック" pitchFamily="34" charset="-128"/>
              </a:rPr>
              <a:t>Change </a:t>
            </a:r>
            <a:r>
              <a:rPr lang="en-US" altLang="en-US" sz="2800" dirty="0">
                <a:solidFill>
                  <a:srgbClr val="4D4D4D"/>
                </a:solidFill>
                <a:latin typeface="Franklin Gothic Demi" panose="020B0703020102020204" pitchFamily="34" charset="0"/>
                <a:ea typeface="ＭＳ Ｐゴシック" pitchFamily="34" charset="-128"/>
              </a:rPr>
              <a:t>Orders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4D4D4D"/>
                </a:solidFill>
                <a:latin typeface="Franklin Gothic Medium" panose="020B0603020102020204" pitchFamily="34" charset="0"/>
                <a:ea typeface="ＭＳ Ｐゴシック" pitchFamily="34" charset="-128"/>
              </a:rPr>
              <a:t>Clients change their selection of flooring style after fixtures are poured in – e.g.  tile to stained </a:t>
            </a:r>
            <a:r>
              <a:rPr lang="en-US" altLang="en-US" sz="1800" dirty="0" smtClean="0">
                <a:solidFill>
                  <a:srgbClr val="4D4D4D"/>
                </a:solidFill>
                <a:latin typeface="Franklin Gothic Medium" panose="020B0603020102020204" pitchFamily="34" charset="0"/>
                <a:ea typeface="ＭＳ Ｐゴシック" pitchFamily="34" charset="-128"/>
              </a:rPr>
              <a:t>concrete.  This typically results in fixtures needing to be reset, a labor intensive</a:t>
            </a:r>
            <a:br>
              <a:rPr lang="en-US" altLang="en-US" sz="1800" dirty="0" smtClean="0">
                <a:solidFill>
                  <a:srgbClr val="4D4D4D"/>
                </a:solidFill>
                <a:latin typeface="Franklin Gothic Medium" panose="020B0603020102020204" pitchFamily="34" charset="0"/>
                <a:ea typeface="ＭＳ Ｐゴシック" pitchFamily="34" charset="-128"/>
              </a:rPr>
            </a:br>
            <a:r>
              <a:rPr lang="en-US" altLang="en-US" sz="1800" dirty="0" smtClean="0">
                <a:solidFill>
                  <a:srgbClr val="4D4D4D"/>
                </a:solidFill>
                <a:latin typeface="Franklin Gothic Medium" panose="020B0603020102020204" pitchFamily="34" charset="0"/>
                <a:ea typeface="ＭＳ Ｐゴシック" pitchFamily="34" charset="-128"/>
              </a:rPr>
              <a:t>and expensive proposition.</a:t>
            </a:r>
            <a:endParaRPr lang="en-US" altLang="en-US" sz="1800" dirty="0">
              <a:solidFill>
                <a:srgbClr val="4D4D4D"/>
              </a:solidFill>
              <a:latin typeface="Franklin Gothic Medium" panose="020B0603020102020204" pitchFamily="34" charset="0"/>
              <a:ea typeface="ＭＳ Ｐゴシック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11" y="2394130"/>
            <a:ext cx="5706681" cy="40798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410" y="2402285"/>
            <a:ext cx="5695274" cy="407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81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9D514DA-FC14-484C-8FC1-0DB97026D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662" y="2789051"/>
            <a:ext cx="4339986" cy="3233289"/>
          </a:xfrm>
          <a:prstGeom prst="rect">
            <a:avLst/>
          </a:prstGeom>
        </p:spPr>
      </p:pic>
      <p:pic>
        <p:nvPicPr>
          <p:cNvPr id="6146" name="Picture 2" descr="Zurn 3 in. Floor Drain Cast Iron-FD2322-PO3 - The Home Dep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16293"/>
            <a:ext cx="3540662" cy="354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Adjust After the Pour Adjust Af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357" y="2789051"/>
            <a:ext cx="4333271" cy="323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42434" y="357873"/>
            <a:ext cx="86932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rgbClr val="4D4D4D"/>
                </a:solidFill>
                <a:latin typeface="Franklin Gothic Demi" panose="020B0703020102020204" pitchFamily="34" charset="0"/>
                <a:ea typeface="ＭＳ Ｐゴシック" pitchFamily="34" charset="-128"/>
              </a:rPr>
              <a:t>T</a:t>
            </a:r>
            <a:r>
              <a:rPr lang="en-US" altLang="en-US" sz="2800" dirty="0" smtClean="0">
                <a:solidFill>
                  <a:srgbClr val="4D4D4D"/>
                </a:solidFill>
                <a:latin typeface="Franklin Gothic Demi" panose="020B0703020102020204" pitchFamily="34" charset="0"/>
                <a:ea typeface="ＭＳ Ｐゴシック" pitchFamily="34" charset="-128"/>
              </a:rPr>
              <a:t>ypical Floor Drains &amp; Cleanouts MUST be Protected During the Concrete Pour &amp; Throughout Construction</a:t>
            </a:r>
            <a:endParaRPr lang="en-US" altLang="en-US" sz="2800" dirty="0">
              <a:solidFill>
                <a:srgbClr val="4D4D4D"/>
              </a:solidFill>
              <a:latin typeface="Franklin Gothic Demi" panose="020B0703020102020204" pitchFamily="34" charset="0"/>
              <a:ea typeface="ＭＳ Ｐゴシック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2434" y="1402343"/>
            <a:ext cx="73280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 smtClean="0">
                <a:solidFill>
                  <a:srgbClr val="4D4D4D"/>
                </a:solidFill>
                <a:latin typeface="Franklin Gothic Medium" panose="020B0603020102020204" pitchFamily="34" charset="0"/>
                <a:ea typeface="ＭＳ Ｐゴシック" pitchFamily="34" charset="-128"/>
              </a:rPr>
              <a:t>Contractors regularly tell us that one of their top punch-list items is drains/cleanouts that are not level, tilted, or that have been dished out and damaged during construction</a:t>
            </a:r>
            <a:endParaRPr lang="en-US" altLang="en-US" dirty="0">
              <a:solidFill>
                <a:srgbClr val="4D4D4D"/>
              </a:solidFill>
              <a:latin typeface="Franklin Gothic Medium" panose="020B0603020102020204" pitchFamily="34" charset="0"/>
              <a:ea typeface="ＭＳ Ｐゴシック" pitchFamily="34" charset="-128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14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/>
          </p:cNvSpPr>
          <p:nvPr/>
        </p:nvSpPr>
        <p:spPr bwMode="auto">
          <a:xfrm>
            <a:off x="2116347" y="1204823"/>
            <a:ext cx="78486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dirty="0">
                <a:solidFill>
                  <a:srgbClr val="4D4D4D"/>
                </a:solidFill>
                <a:latin typeface="Franklin Gothic Demi" panose="020B0703020102020204" pitchFamily="34" charset="0"/>
                <a:ea typeface="ＭＳ Ｐゴシック" pitchFamily="34" charset="-128"/>
              </a:rPr>
              <a:t>Question: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dirty="0">
                <a:solidFill>
                  <a:srgbClr val="4D4D4D"/>
                </a:solidFill>
                <a:latin typeface="Franklin Gothic Medium" panose="020B0603020102020204" pitchFamily="34" charset="0"/>
                <a:ea typeface="ＭＳ Ｐゴシック" pitchFamily="34" charset="-128"/>
              </a:rPr>
              <a:t>What can the Engineer do to </a:t>
            </a:r>
            <a:r>
              <a:rPr lang="en-US" altLang="en-US" sz="3600" dirty="0" smtClean="0">
                <a:solidFill>
                  <a:srgbClr val="4D4D4D"/>
                </a:solidFill>
                <a:latin typeface="Franklin Gothic Medium" panose="020B0603020102020204" pitchFamily="34" charset="0"/>
                <a:ea typeface="ＭＳ Ｐゴシック" pitchFamily="34" charset="-128"/>
              </a:rPr>
              <a:t>completely eliminate these issues, and provide their client with </a:t>
            </a:r>
            <a:r>
              <a:rPr lang="en-US" altLang="en-US" sz="3600" dirty="0">
                <a:solidFill>
                  <a:srgbClr val="4D4D4D"/>
                </a:solidFill>
                <a:latin typeface="Franklin Gothic Medium" panose="020B0603020102020204" pitchFamily="34" charset="0"/>
                <a:ea typeface="ＭＳ Ｐゴシック" pitchFamily="34" charset="-128"/>
              </a:rPr>
              <a:t>f</a:t>
            </a:r>
            <a:r>
              <a:rPr lang="en-US" altLang="en-US" sz="3600" dirty="0" smtClean="0">
                <a:solidFill>
                  <a:srgbClr val="4D4D4D"/>
                </a:solidFill>
                <a:latin typeface="Franklin Gothic Medium" panose="020B0603020102020204" pitchFamily="34" charset="0"/>
                <a:ea typeface="ＭＳ Ｐゴシック" pitchFamily="34" charset="-128"/>
              </a:rPr>
              <a:t>loor drains and cleanouts that are perfectly level to the finished floor, and look brand new and perfect every time?</a:t>
            </a:r>
            <a:endParaRPr lang="en-US" altLang="en-US" sz="3600" dirty="0">
              <a:solidFill>
                <a:srgbClr val="4D4D4D"/>
              </a:solidFill>
              <a:latin typeface="Franklin Gothic Medium" panose="020B0603020102020204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7554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/>
          </p:cNvSpPr>
          <p:nvPr/>
        </p:nvSpPr>
        <p:spPr bwMode="auto">
          <a:xfrm>
            <a:off x="2057400" y="1524000"/>
            <a:ext cx="82296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dirty="0">
                <a:solidFill>
                  <a:srgbClr val="4D4D4D"/>
                </a:solidFill>
                <a:latin typeface="Franklin Gothic Heavy" panose="020B0903020102020204" pitchFamily="34" charset="0"/>
                <a:ea typeface="ＭＳ Ｐゴシック" pitchFamily="34" charset="-128"/>
              </a:rPr>
              <a:t>The Specification: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u="sng" dirty="0">
                <a:solidFill>
                  <a:srgbClr val="4D4D4D"/>
                </a:solidFill>
                <a:latin typeface="Franklin Gothic Medium" panose="020B0603020102020204" pitchFamily="34" charset="0"/>
                <a:ea typeface="ＭＳ Ｐゴシック" pitchFamily="34" charset="-128"/>
              </a:rPr>
              <a:t>All</a:t>
            </a:r>
            <a:r>
              <a:rPr lang="en-US" altLang="en-US" sz="3600" dirty="0">
                <a:solidFill>
                  <a:srgbClr val="4D4D4D"/>
                </a:solidFill>
                <a:latin typeface="Franklin Gothic Medium" panose="020B0603020102020204" pitchFamily="34" charset="0"/>
                <a:ea typeface="ＭＳ Ｐゴシック" pitchFamily="34" charset="-128"/>
              </a:rPr>
              <a:t> floor drains and cleanouts shall be protected during construction, </a:t>
            </a:r>
            <a:r>
              <a:rPr lang="en-US" altLang="en-US" sz="3600" u="sng" dirty="0">
                <a:solidFill>
                  <a:srgbClr val="4D4D4D"/>
                </a:solidFill>
                <a:latin typeface="Franklin Gothic Medium" panose="020B0603020102020204" pitchFamily="34" charset="0"/>
                <a:ea typeface="ＭＳ Ｐゴシック" pitchFamily="34" charset="-128"/>
              </a:rPr>
              <a:t>adjustable after the concrete pour</a:t>
            </a:r>
            <a:r>
              <a:rPr lang="en-US" altLang="en-US" sz="3600" dirty="0">
                <a:solidFill>
                  <a:srgbClr val="4D4D4D"/>
                </a:solidFill>
                <a:latin typeface="Franklin Gothic Medium" panose="020B0603020102020204" pitchFamily="34" charset="0"/>
                <a:ea typeface="ＭＳ Ｐゴシック" pitchFamily="34" charset="-128"/>
              </a:rPr>
              <a:t>, and level with</a:t>
            </a:r>
            <a:br>
              <a:rPr lang="en-US" altLang="en-US" sz="3600" dirty="0">
                <a:solidFill>
                  <a:srgbClr val="4D4D4D"/>
                </a:solidFill>
                <a:latin typeface="Franklin Gothic Medium" panose="020B0603020102020204" pitchFamily="34" charset="0"/>
                <a:ea typeface="ＭＳ Ｐゴシック" pitchFamily="34" charset="-128"/>
              </a:rPr>
            </a:br>
            <a:r>
              <a:rPr lang="en-US" altLang="en-US" sz="3600" dirty="0">
                <a:solidFill>
                  <a:srgbClr val="4D4D4D"/>
                </a:solidFill>
                <a:latin typeface="Franklin Gothic Medium" panose="020B0603020102020204" pitchFamily="34" charset="0"/>
                <a:ea typeface="ＭＳ Ｐゴシック" pitchFamily="34" charset="-128"/>
              </a:rPr>
              <a:t>the finished floor</a:t>
            </a:r>
          </a:p>
        </p:txBody>
      </p:sp>
    </p:spTree>
    <p:extLst>
      <p:ext uri="{BB962C8B-B14F-4D97-AF65-F5344CB8AC3E}">
        <p14:creationId xmlns:p14="http://schemas.microsoft.com/office/powerpoint/2010/main" val="209433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38201"/>
            <a:ext cx="4464050" cy="275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101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274638"/>
            <a:ext cx="398145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/>
          </p:cNvSpPr>
          <p:nvPr/>
        </p:nvSpPr>
        <p:spPr bwMode="auto">
          <a:xfrm>
            <a:off x="705118" y="1680890"/>
            <a:ext cx="5086082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600" dirty="0">
                <a:solidFill>
                  <a:srgbClr val="4D4D4D"/>
                </a:solidFill>
                <a:latin typeface="Franklin Gothic Medium Cond" panose="020B0606030402020204" pitchFamily="34" charset="0"/>
                <a:ea typeface="ＭＳ Ｐゴシック" pitchFamily="34" charset="-128"/>
              </a:rPr>
              <a:t>Specifying the </a:t>
            </a:r>
            <a:r>
              <a:rPr lang="en-US" altLang="en-US" sz="2600" dirty="0" err="1">
                <a:solidFill>
                  <a:srgbClr val="4D4D4D"/>
                </a:solidFill>
                <a:latin typeface="Franklin Gothic Medium Cond" panose="020B0606030402020204" pitchFamily="34" charset="0"/>
                <a:ea typeface="ＭＳ Ｐゴシック" pitchFamily="34" charset="-128"/>
              </a:rPr>
              <a:t>FinishLine</a:t>
            </a:r>
            <a:r>
              <a:rPr lang="en-US" altLang="en-US" sz="2600" dirty="0">
                <a:solidFill>
                  <a:srgbClr val="4D4D4D"/>
                </a:solidFill>
                <a:latin typeface="Franklin Gothic Medium Cond" panose="020B0606030402020204" pitchFamily="34" charset="0"/>
                <a:ea typeface="ＭＳ Ｐゴシック" pitchFamily="34" charset="-128"/>
              </a:rPr>
              <a:t> </a:t>
            </a:r>
            <a:r>
              <a:rPr lang="en-US" altLang="en-US" sz="2600" dirty="0" smtClean="0">
                <a:solidFill>
                  <a:srgbClr val="4D4D4D"/>
                </a:solidFill>
                <a:latin typeface="Franklin Gothic Medium Cond" panose="020B0606030402020204" pitchFamily="34" charset="0"/>
                <a:ea typeface="ＭＳ Ｐゴシック" pitchFamily="34" charset="-128"/>
              </a:rPr>
              <a:t>Drainage system</a:t>
            </a:r>
            <a:r>
              <a:rPr lang="en-US" altLang="en-US" sz="2600" dirty="0">
                <a:solidFill>
                  <a:srgbClr val="4D4D4D"/>
                </a:solidFill>
                <a:latin typeface="Franklin Gothic Medium Cond" panose="020B0606030402020204" pitchFamily="34" charset="0"/>
                <a:ea typeface="ＭＳ Ｐゴシック" pitchFamily="34" charset="-128"/>
              </a:rPr>
              <a:t> </a:t>
            </a:r>
            <a:r>
              <a:rPr lang="en-US" altLang="en-US" sz="2600" dirty="0" smtClean="0">
                <a:solidFill>
                  <a:srgbClr val="4D4D4D"/>
                </a:solidFill>
                <a:latin typeface="Franklin Gothic Medium Cond" panose="020B0606030402020204" pitchFamily="34" charset="0"/>
                <a:ea typeface="ＭＳ Ｐゴシック" pitchFamily="34" charset="-128"/>
              </a:rPr>
              <a:t>addresses common installation</a:t>
            </a:r>
            <a:endParaRPr lang="en-US" altLang="en-US" sz="2600" dirty="0">
              <a:solidFill>
                <a:srgbClr val="4D4D4D"/>
              </a:solidFill>
              <a:latin typeface="Franklin Gothic Medium Cond" panose="020B0606030402020204" pitchFamily="34" charset="0"/>
              <a:ea typeface="ＭＳ Ｐゴシック" pitchFamily="34" charset="-128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600" dirty="0">
                <a:solidFill>
                  <a:srgbClr val="4D4D4D"/>
                </a:solidFill>
                <a:latin typeface="Franklin Gothic Medium Cond" panose="020B0606030402020204" pitchFamily="34" charset="0"/>
                <a:ea typeface="ＭＳ Ｐゴシック" pitchFamily="34" charset="-128"/>
              </a:rPr>
              <a:t>issues </a:t>
            </a:r>
            <a:r>
              <a:rPr lang="en-US" altLang="en-US" sz="2600" dirty="0" smtClean="0">
                <a:solidFill>
                  <a:srgbClr val="4D4D4D"/>
                </a:solidFill>
                <a:latin typeface="Franklin Gothic Medium Cond" panose="020B0606030402020204" pitchFamily="34" charset="0"/>
                <a:ea typeface="ＭＳ Ｐゴシック" pitchFamily="34" charset="-128"/>
              </a:rPr>
              <a:t>in the design phase by </a:t>
            </a:r>
            <a:r>
              <a:rPr lang="en-US" altLang="en-US" sz="2600" dirty="0">
                <a:solidFill>
                  <a:srgbClr val="4D4D4D"/>
                </a:solidFill>
                <a:latin typeface="Franklin Gothic Medium Cond" panose="020B0606030402020204" pitchFamily="34" charset="0"/>
                <a:ea typeface="ＭＳ Ｐゴシック" pitchFamily="34" charset="-128"/>
              </a:rPr>
              <a:t>allowing contractors to:</a:t>
            </a:r>
          </a:p>
        </p:txBody>
      </p:sp>
      <p:sp>
        <p:nvSpPr>
          <p:cNvPr id="7" name="Rectangle 6"/>
          <p:cNvSpPr/>
          <p:nvPr/>
        </p:nvSpPr>
        <p:spPr>
          <a:xfrm>
            <a:off x="891582" y="3969927"/>
            <a:ext cx="92146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dirty="0">
                <a:solidFill>
                  <a:srgbClr val="4D4D4D"/>
                </a:solidFill>
                <a:latin typeface="Franklin Gothic Demi" panose="020B0703020102020204" pitchFamily="34" charset="0"/>
                <a:ea typeface="ＭＳ Ｐゴシック" pitchFamily="34" charset="-128"/>
              </a:rPr>
              <a:t> </a:t>
            </a:r>
            <a:r>
              <a:rPr lang="en-US" altLang="en-US" sz="3000" dirty="0">
                <a:solidFill>
                  <a:srgbClr val="4D4D4D"/>
                </a:solidFill>
                <a:latin typeface="Franklin Gothic Demi" panose="020B0703020102020204" pitchFamily="34" charset="0"/>
                <a:ea typeface="ＭＳ Ｐゴシック" pitchFamily="34" charset="-128"/>
              </a:rPr>
              <a:t>1. Protect Finish </a:t>
            </a:r>
            <a:r>
              <a:rPr lang="en-US" altLang="en-US" sz="3000" dirty="0" smtClean="0">
                <a:solidFill>
                  <a:srgbClr val="4D4D4D"/>
                </a:solidFill>
                <a:latin typeface="Franklin Gothic Demi" panose="020B0703020102020204" pitchFamily="34" charset="0"/>
                <a:ea typeface="ＭＳ Ｐゴシック" pitchFamily="34" charset="-128"/>
              </a:rPr>
              <a:t>Fixtures from Construction Damage</a:t>
            </a:r>
            <a:endParaRPr lang="en-US" sz="3000" dirty="0">
              <a:latin typeface="Franklin Gothic Demi" panose="020B07030201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91582" y="4649175"/>
            <a:ext cx="93406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dirty="0">
                <a:solidFill>
                  <a:srgbClr val="4D4D4D"/>
                </a:solidFill>
                <a:latin typeface="Franklin Gothic Demi" panose="020B0703020102020204" pitchFamily="34" charset="0"/>
                <a:ea typeface="ＭＳ Ｐゴシック" pitchFamily="34" charset="-128"/>
              </a:rPr>
              <a:t> </a:t>
            </a:r>
            <a:r>
              <a:rPr lang="en-US" altLang="en-US" sz="3000" dirty="0">
                <a:solidFill>
                  <a:srgbClr val="4D4D4D"/>
                </a:solidFill>
                <a:latin typeface="Franklin Gothic Demi" panose="020B0703020102020204" pitchFamily="34" charset="0"/>
                <a:ea typeface="ＭＳ Ｐゴシック" pitchFamily="34" charset="-128"/>
              </a:rPr>
              <a:t>2. </a:t>
            </a:r>
            <a:r>
              <a:rPr lang="en-US" altLang="en-US" sz="3000" dirty="0" smtClean="0">
                <a:solidFill>
                  <a:srgbClr val="4D4D4D"/>
                </a:solidFill>
                <a:latin typeface="Franklin Gothic Demi" panose="020B0703020102020204" pitchFamily="34" charset="0"/>
                <a:ea typeface="ＭＳ Ｐゴシック" pitchFamily="34" charset="-128"/>
              </a:rPr>
              <a:t>Drains &amp; Cleanouts EASILY Adjust </a:t>
            </a:r>
            <a:r>
              <a:rPr lang="en-US" altLang="en-US" sz="3000" dirty="0">
                <a:solidFill>
                  <a:srgbClr val="4D4D4D"/>
                </a:solidFill>
                <a:latin typeface="Franklin Gothic Demi" panose="020B0703020102020204" pitchFamily="34" charset="0"/>
                <a:ea typeface="ＭＳ Ｐゴシック" pitchFamily="34" charset="-128"/>
              </a:rPr>
              <a:t>AFTER the POUR</a:t>
            </a:r>
            <a:endParaRPr lang="en-US" sz="3000" dirty="0">
              <a:latin typeface="Franklin Gothic Demi" panose="020B07030201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12113" y="5397431"/>
            <a:ext cx="90980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000" dirty="0" smtClean="0">
                <a:solidFill>
                  <a:srgbClr val="4D4D4D"/>
                </a:solidFill>
                <a:latin typeface="Franklin Gothic Demi" panose="020B0703020102020204" pitchFamily="34" charset="0"/>
                <a:ea typeface="ＭＳ Ｐゴシック" pitchFamily="34" charset="-128"/>
              </a:rPr>
              <a:t>3. Tilted Drains &amp; Cleanouts can EASILY be </a:t>
            </a:r>
            <a:r>
              <a:rPr lang="en-US" altLang="en-US" sz="3000" dirty="0" err="1" smtClean="0">
                <a:solidFill>
                  <a:srgbClr val="4D4D4D"/>
                </a:solidFill>
                <a:latin typeface="Franklin Gothic Demi" panose="020B0703020102020204" pitchFamily="34" charset="0"/>
                <a:ea typeface="ＭＳ Ｐゴシック" pitchFamily="34" charset="-128"/>
              </a:rPr>
              <a:t>releveled</a:t>
            </a:r>
            <a:r>
              <a:rPr lang="en-US" altLang="en-US" sz="3000" dirty="0" smtClean="0">
                <a:solidFill>
                  <a:srgbClr val="4D4D4D"/>
                </a:solidFill>
                <a:latin typeface="Franklin Gothic Demi" panose="020B0703020102020204" pitchFamily="34" charset="0"/>
                <a:ea typeface="ＭＳ Ｐゴシック" pitchFamily="34" charset="-128"/>
              </a:rPr>
              <a:t> </a:t>
            </a:r>
            <a:br>
              <a:rPr lang="en-US" altLang="en-US" sz="3000" dirty="0" smtClean="0">
                <a:solidFill>
                  <a:srgbClr val="4D4D4D"/>
                </a:solidFill>
                <a:latin typeface="Franklin Gothic Demi" panose="020B0703020102020204" pitchFamily="34" charset="0"/>
                <a:ea typeface="ＭＳ Ｐゴシック" pitchFamily="34" charset="-128"/>
              </a:rPr>
            </a:br>
            <a:r>
              <a:rPr lang="en-US" altLang="en-US" sz="3000" dirty="0" smtClean="0">
                <a:solidFill>
                  <a:srgbClr val="4D4D4D"/>
                </a:solidFill>
                <a:latin typeface="Franklin Gothic Demi" panose="020B0703020102020204" pitchFamily="34" charset="0"/>
                <a:ea typeface="ＭＳ Ｐゴシック" pitchFamily="34" charset="-128"/>
              </a:rPr>
              <a:t>    AFTER the POUR</a:t>
            </a:r>
            <a:endParaRPr lang="en-US" sz="3000" dirty="0"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50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5462" y="691942"/>
            <a:ext cx="76947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</a:rPr>
              <a:t>How Does Finish Line Differ from other Commercial Drains?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 descr="Zurn 3 in. Floor Drain Cast Iron-FD2322-PO3 - The Home Dep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04" y="2070195"/>
            <a:ext cx="3038414" cy="303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357" y="1800681"/>
            <a:ext cx="3128010" cy="42747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691" y="302874"/>
            <a:ext cx="4158297" cy="57725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4642" y="5108609"/>
            <a:ext cx="30415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Typical commercial drain/cleanout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37339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A close up of a cage&#10;&#10;Description automatically generated">
            <a:extLst>
              <a:ext uri="{FF2B5EF4-FFF2-40B4-BE49-F238E27FC236}">
                <a16:creationId xmlns="" xmlns:a16="http://schemas.microsoft.com/office/drawing/2014/main" id="{F55CA1F8-D560-434B-AFA3-A6749A7209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8" r="10773"/>
          <a:stretch/>
        </p:blipFill>
        <p:spPr bwMode="auto">
          <a:xfrm>
            <a:off x="321731" y="321732"/>
            <a:ext cx="5728548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7" name="Picture 4" descr="A picture containing ground, outdoor, animal&#10;&#10;Description automatically generated">
            <a:extLst>
              <a:ext uri="{FF2B5EF4-FFF2-40B4-BE49-F238E27FC236}">
                <a16:creationId xmlns="" xmlns:a16="http://schemas.microsoft.com/office/drawing/2014/main" id="{3324C85D-F589-42CF-95D4-D1FD3133B5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7" r="17454"/>
          <a:stretch/>
        </p:blipFill>
        <p:spPr bwMode="auto">
          <a:xfrm>
            <a:off x="6141721" y="321732"/>
            <a:ext cx="5728547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5479" y="710334"/>
            <a:ext cx="6172200" cy="545955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PRODUCTS THAT SIOUX CHIEF </a:t>
            </a:r>
            <a:r>
              <a:rPr lang="en-US" sz="5400" u="sng" dirty="0" smtClean="0"/>
              <a:t>MANUFACTURES</a:t>
            </a:r>
            <a:r>
              <a:rPr lang="en-US" sz="5400" dirty="0" smtClean="0"/>
              <a:t>: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Water hammer arresters, pre-formed copper rough-plumbing fittings, Floor Sinks, Brackets &amp; Supports, Floor Drains &amp; Cleanouts, PEX Tubing &amp; Fitting Systems, Full line Commercial Drainage Offering, Trap Primers, Closet Flanges, Access Boxes, Backwater Valves, Roof Drains, Trench Drains, P-Traps, Linear Shower Drains, Shower Drains, Air Admittance Valves, Closet Bolts, Tubular Specialty items, and more.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Following Pages Highlight </a:t>
            </a:r>
            <a:br>
              <a:rPr lang="en-US" dirty="0" smtClean="0"/>
            </a:br>
            <a:r>
              <a:rPr lang="en-US" dirty="0" smtClean="0"/>
              <a:t>Sioux Chief’s Most Popular Engineer Specified Products.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67" y="710334"/>
            <a:ext cx="3470699" cy="204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2717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A person sitting at a beach&#10;&#10;Description automatically generated">
            <a:extLst>
              <a:ext uri="{FF2B5EF4-FFF2-40B4-BE49-F238E27FC236}">
                <a16:creationId xmlns="" xmlns:a16="http://schemas.microsoft.com/office/drawing/2014/main" id="{BD15A993-0770-4DD9-BDD2-BEB9229CC7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65" b="-1"/>
          <a:stretch/>
        </p:blipFill>
        <p:spPr bwMode="auto">
          <a:xfrm>
            <a:off x="321731" y="321732"/>
            <a:ext cx="5728548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Picture 4" descr="A picture containing ground, outdoor, sitting, building&#10;&#10;Description automatically generated">
            <a:extLst>
              <a:ext uri="{FF2B5EF4-FFF2-40B4-BE49-F238E27FC236}">
                <a16:creationId xmlns="" xmlns:a16="http://schemas.microsoft.com/office/drawing/2014/main" id="{978B5D68-116A-4893-A047-C69C5082CB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8" r="6946" b="-1"/>
          <a:stretch/>
        </p:blipFill>
        <p:spPr bwMode="auto">
          <a:xfrm>
            <a:off x="6141721" y="321732"/>
            <a:ext cx="5728547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Title 1"/>
          <p:cNvSpPr>
            <a:spLocks/>
          </p:cNvSpPr>
          <p:nvPr/>
        </p:nvSpPr>
        <p:spPr bwMode="auto">
          <a:xfrm>
            <a:off x="1062486" y="1764817"/>
            <a:ext cx="4724400" cy="1720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600" dirty="0" smtClean="0">
                <a:solidFill>
                  <a:srgbClr val="4D4D4D"/>
                </a:solidFill>
                <a:latin typeface="Franklin Gothic Medium Cond" panose="020B0606030402020204" pitchFamily="34" charset="0"/>
                <a:ea typeface="ＭＳ Ｐゴシック" pitchFamily="34" charset="-128"/>
              </a:rPr>
              <a:t>Keeping strainers off the jobsite until the final flooring is installed assures that the finished job gets brand new perfect strainer tops every time:</a:t>
            </a:r>
            <a:endParaRPr lang="en-US" altLang="en-US" sz="2600" dirty="0">
              <a:solidFill>
                <a:srgbClr val="4D4D4D"/>
              </a:solidFill>
              <a:latin typeface="Franklin Gothic Medium Cond" panose="020B0606030402020204" pitchFamily="34" charset="0"/>
              <a:ea typeface="ＭＳ Ｐゴシック" pitchFamily="34" charset="-128"/>
            </a:endParaRPr>
          </a:p>
        </p:txBody>
      </p:sp>
      <p:pic>
        <p:nvPicPr>
          <p:cNvPr id="16998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16" y="835355"/>
            <a:ext cx="3981450" cy="724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405" y="4170834"/>
            <a:ext cx="3096766" cy="20670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717" y="469784"/>
            <a:ext cx="4334086" cy="32568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884" y="4183811"/>
            <a:ext cx="3074767" cy="20541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55" y="4183811"/>
            <a:ext cx="3074767" cy="205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90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white walls&#10;&#10;Description automatically generated">
            <a:extLst>
              <a:ext uri="{FF2B5EF4-FFF2-40B4-BE49-F238E27FC236}">
                <a16:creationId xmlns="" xmlns:a16="http://schemas.microsoft.com/office/drawing/2014/main" id="{9C7822DA-DF9E-4DF1-8FCD-473EEB42F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791"/>
            <a:ext cx="12192000" cy="59244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56B536A-3D62-4A18-BD71-65823FFE4639}"/>
              </a:ext>
            </a:extLst>
          </p:cNvPr>
          <p:cNvSpPr txBox="1"/>
          <p:nvPr/>
        </p:nvSpPr>
        <p:spPr>
          <a:xfrm>
            <a:off x="0" y="3688080"/>
            <a:ext cx="772217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Installed in 2014</a:t>
            </a:r>
          </a:p>
          <a:p>
            <a:r>
              <a:rPr lang="en-US" sz="3200" b="1" dirty="0"/>
              <a:t>Picture Taken Feb. 2020</a:t>
            </a:r>
          </a:p>
          <a:p>
            <a:r>
              <a:rPr lang="en-US" sz="3200" b="1" dirty="0"/>
              <a:t>Still looks perfect after 5-6 years</a:t>
            </a:r>
          </a:p>
          <a:p>
            <a:r>
              <a:rPr lang="en-US" sz="3200" b="1" dirty="0"/>
              <a:t>1900 Building – Office &amp; Event Space</a:t>
            </a:r>
          </a:p>
          <a:p>
            <a:r>
              <a:rPr lang="en-US" sz="3200" b="1" dirty="0"/>
              <a:t>Mission Woods, KS (Kansas City Metro Area)</a:t>
            </a:r>
          </a:p>
        </p:txBody>
      </p:sp>
    </p:spTree>
    <p:extLst>
      <p:ext uri="{BB962C8B-B14F-4D97-AF65-F5344CB8AC3E}">
        <p14:creationId xmlns:p14="http://schemas.microsoft.com/office/powerpoint/2010/main" val="428491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an&#10;&#10;Description automatically generated">
            <a:extLst>
              <a:ext uri="{FF2B5EF4-FFF2-40B4-BE49-F238E27FC236}">
                <a16:creationId xmlns="" xmlns:a16="http://schemas.microsoft.com/office/drawing/2014/main" id="{DD74A587-2D9A-43DF-A591-6F2260F740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" r="9750"/>
          <a:stretch/>
        </p:blipFill>
        <p:spPr>
          <a:xfrm>
            <a:off x="66040" y="3922"/>
            <a:ext cx="12059920" cy="68540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129D9A6-70C1-47CC-9DC4-BCEDA2045504}"/>
              </a:ext>
            </a:extLst>
          </p:cNvPr>
          <p:cNvSpPr txBox="1"/>
          <p:nvPr/>
        </p:nvSpPr>
        <p:spPr>
          <a:xfrm>
            <a:off x="4403781" y="4079935"/>
            <a:ext cx="772217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b="1" dirty="0"/>
              <a:t>Installed in 2014</a:t>
            </a:r>
          </a:p>
          <a:p>
            <a:pPr algn="r"/>
            <a:r>
              <a:rPr lang="en-US" sz="3200" b="1" dirty="0"/>
              <a:t>Picture Taken Feb. 2020</a:t>
            </a:r>
          </a:p>
          <a:p>
            <a:pPr algn="r"/>
            <a:r>
              <a:rPr lang="en-US" sz="3200" b="1" dirty="0"/>
              <a:t>Still looks perfect after 5-6 years</a:t>
            </a:r>
          </a:p>
          <a:p>
            <a:pPr algn="r"/>
            <a:r>
              <a:rPr lang="en-US" sz="3200" b="1" dirty="0"/>
              <a:t>1900 Building – Office &amp; Event Space</a:t>
            </a:r>
          </a:p>
          <a:p>
            <a:pPr algn="r"/>
            <a:r>
              <a:rPr lang="en-US" sz="3200" b="1" dirty="0"/>
              <a:t>Mission Woods, KS (Kansas City Metro Area)</a:t>
            </a:r>
          </a:p>
        </p:txBody>
      </p:sp>
    </p:spTree>
    <p:extLst>
      <p:ext uri="{BB962C8B-B14F-4D97-AF65-F5344CB8AC3E}">
        <p14:creationId xmlns:p14="http://schemas.microsoft.com/office/powerpoint/2010/main" val="275958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A picture containing indoor, sitting, computer, building&#10;&#10;Description automatically generated">
            <a:extLst>
              <a:ext uri="{FF2B5EF4-FFF2-40B4-BE49-F238E27FC236}">
                <a16:creationId xmlns="" xmlns:a16="http://schemas.microsoft.com/office/drawing/2014/main" id="{C67F506F-5257-47DD-A89E-02C200B7E3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0" r="37974" b="1"/>
          <a:stretch/>
        </p:blipFill>
        <p:spPr bwMode="auto">
          <a:xfrm>
            <a:off x="321731" y="321732"/>
            <a:ext cx="5728548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F57F341-E156-4CD3-AF11-EB912C113E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28" r="16420" b="1"/>
          <a:stretch/>
        </p:blipFill>
        <p:spPr>
          <a:xfrm>
            <a:off x="6141721" y="321732"/>
            <a:ext cx="5728547" cy="62145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I:\Library\Photos\Product Photos\Color\2_Drainage\C832-Group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7"/>
          <a:stretch>
            <a:fillRect/>
          </a:stretch>
        </p:blipFill>
        <p:spPr bwMode="auto">
          <a:xfrm>
            <a:off x="1365847" y="723182"/>
            <a:ext cx="9811953" cy="5470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1" y="427038"/>
            <a:ext cx="398145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/>
          </p:cNvSpPr>
          <p:nvPr/>
        </p:nvSpPr>
        <p:spPr bwMode="auto">
          <a:xfrm>
            <a:off x="1893888" y="1143000"/>
            <a:ext cx="46593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4D4D4D"/>
                </a:solidFill>
                <a:latin typeface="Franklin Gothic Demi" panose="020B0703020102020204" pitchFamily="34" charset="0"/>
                <a:ea typeface="ＭＳ Ｐゴシック" pitchFamily="34" charset="-128"/>
              </a:rPr>
              <a:t>Adjustable Drainage System</a:t>
            </a:r>
          </a:p>
        </p:txBody>
      </p:sp>
    </p:spTree>
    <p:extLst>
      <p:ext uri="{BB962C8B-B14F-4D97-AF65-F5344CB8AC3E}">
        <p14:creationId xmlns:p14="http://schemas.microsoft.com/office/powerpoint/2010/main" val="69436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563B85D-FC16-4B70-B29A-8335F48FD2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4" t="38108" r="2238" b="26321"/>
          <a:stretch/>
        </p:blipFill>
        <p:spPr>
          <a:xfrm>
            <a:off x="623528" y="346167"/>
            <a:ext cx="2817257" cy="1588946"/>
          </a:xfrm>
          <a:prstGeom prst="rect">
            <a:avLst/>
          </a:prstGeom>
        </p:spPr>
      </p:pic>
      <p:pic>
        <p:nvPicPr>
          <p:cNvPr id="7" name="Picture 12" descr="C8222PSQ">
            <a:extLst>
              <a:ext uri="{FF2B5EF4-FFF2-40B4-BE49-F238E27FC236}">
                <a16:creationId xmlns="" xmlns:a16="http://schemas.microsoft.com/office/drawing/2014/main" id="{4242D88F-9951-4DDF-A9E0-35E91CBAF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8837" y="346167"/>
            <a:ext cx="2301774" cy="154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C822C3DSR">
            <a:extLst>
              <a:ext uri="{FF2B5EF4-FFF2-40B4-BE49-F238E27FC236}">
                <a16:creationId xmlns="" xmlns:a16="http://schemas.microsoft.com/office/drawing/2014/main" id="{F897FCCF-4578-48A2-9509-959DA7335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32592" y="346167"/>
            <a:ext cx="2336526" cy="154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C822-M3DNR">
            <a:extLst>
              <a:ext uri="{FF2B5EF4-FFF2-40B4-BE49-F238E27FC236}">
                <a16:creationId xmlns="" xmlns:a16="http://schemas.microsoft.com/office/drawing/2014/main" id="{362E1835-5F00-4FFB-B666-7EDFE1122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6" t="13497" r="8071" b="12716"/>
          <a:stretch/>
        </p:blipFill>
        <p:spPr bwMode="auto">
          <a:xfrm>
            <a:off x="913531" y="2639045"/>
            <a:ext cx="2237249" cy="158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C822F3PNR">
            <a:extLst>
              <a:ext uri="{FF2B5EF4-FFF2-40B4-BE49-F238E27FC236}">
                <a16:creationId xmlns="" xmlns:a16="http://schemas.microsoft.com/office/drawing/2014/main" id="{FB472DDD-CD73-4CB8-8C8C-450ED9124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1207" y="4930536"/>
            <a:ext cx="2138733" cy="158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A5A17FC0-D416-4C8B-A9E6-5924D352B9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067495" y="2300641"/>
            <a:ext cx="8124506" cy="455736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="" xmlns:a16="http://schemas.microsoft.com/office/drawing/2014/main" id="{B3CB4674-720B-4841-936E-926BCFB1E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7258" y="2916521"/>
            <a:ext cx="6465287" cy="230936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4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DECK DRAINS &amp; DECK CLEANOUTS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982DC870-E8E5-4050-B10C-CC24FC67E5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0" y="2285774"/>
            <a:ext cx="12188952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FF76A74F-C283-4DED-BD4D-086753B7CB0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0" y="4571548"/>
            <a:ext cx="4064320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3B2791FB-B2F7-4BBE-B8D8-74C37FF9E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064319" y="-680"/>
            <a:ext cx="0" cy="6858003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9891B5DE-6811-4844-BB18-472A3F360EE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020742" y="-680"/>
            <a:ext cx="0" cy="224028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77A9CA3A-7216-41E0-B3CD-058077FD39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746931" y="5336249"/>
            <a:ext cx="5486400" cy="0"/>
          </a:xfrm>
          <a:prstGeom prst="line">
            <a:avLst/>
          </a:prstGeom>
          <a:ln w="15875">
            <a:solidFill>
              <a:srgbClr val="FFFFFF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70F5B10-2DEB-4413-AC25-4E41887C70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96342" y="5549639"/>
            <a:ext cx="2002687" cy="104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38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11" descr="C822C3DSR">
            <a:extLst>
              <a:ext uri="{FF2B5EF4-FFF2-40B4-BE49-F238E27FC236}">
                <a16:creationId xmlns="" xmlns:a16="http://schemas.microsoft.com/office/drawing/2014/main" id="{E408FCD8-5F82-4D89-8DA2-D668463C0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65113"/>
            <a:ext cx="3144838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79" name="Picture 12" descr="C8222PSQ">
            <a:extLst>
              <a:ext uri="{FF2B5EF4-FFF2-40B4-BE49-F238E27FC236}">
                <a16:creationId xmlns="" xmlns:a16="http://schemas.microsoft.com/office/drawing/2014/main" id="{9BF57D2F-A687-49B7-9657-07A706D90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438400"/>
            <a:ext cx="5105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0" name="Picture 10" descr="C822F3PNR">
            <a:extLst>
              <a:ext uri="{FF2B5EF4-FFF2-40B4-BE49-F238E27FC236}">
                <a16:creationId xmlns="" xmlns:a16="http://schemas.microsoft.com/office/drawing/2014/main" id="{F5DCAA0E-600E-426E-8CC3-10801D2DD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2743201"/>
            <a:ext cx="2633663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1" name="Title 1">
            <a:extLst>
              <a:ext uri="{FF2B5EF4-FFF2-40B4-BE49-F238E27FC236}">
                <a16:creationId xmlns="" xmlns:a16="http://schemas.microsoft.com/office/drawing/2014/main" id="{6968CB95-BCF0-4E7E-AF7E-35690C453C41}"/>
              </a:ext>
            </a:extLst>
          </p:cNvPr>
          <p:cNvSpPr>
            <a:spLocks/>
          </p:cNvSpPr>
          <p:nvPr/>
        </p:nvSpPr>
        <p:spPr bwMode="auto">
          <a:xfrm>
            <a:off x="1676400" y="858838"/>
            <a:ext cx="6019800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b="1">
                <a:solidFill>
                  <a:srgbClr val="000000"/>
                </a:solidFill>
              </a:rPr>
              <a:t>Floor Drains / Cleanouts</a:t>
            </a:r>
            <a:br>
              <a:rPr lang="en-US" altLang="en-US" b="1">
                <a:solidFill>
                  <a:srgbClr val="000000"/>
                </a:solidFill>
              </a:rPr>
            </a:br>
            <a:r>
              <a:rPr lang="en-US" altLang="en-US" b="1">
                <a:solidFill>
                  <a:srgbClr val="000000"/>
                </a:solidFill>
              </a:rPr>
              <a:t> with Stainless Steel Deck Flange</a:t>
            </a:r>
          </a:p>
        </p:txBody>
      </p:sp>
      <p:pic>
        <p:nvPicPr>
          <p:cNvPr id="126982" name="Picture 15">
            <a:extLst>
              <a:ext uri="{FF2B5EF4-FFF2-40B4-BE49-F238E27FC236}">
                <a16:creationId xmlns="" xmlns:a16="http://schemas.microsoft.com/office/drawing/2014/main" id="{1A7E3473-FB43-4FDD-9468-621ACF9450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152400"/>
            <a:ext cx="1776413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itle 1">
            <a:extLst>
              <a:ext uri="{FF2B5EF4-FFF2-40B4-BE49-F238E27FC236}">
                <a16:creationId xmlns="" xmlns:a16="http://schemas.microsoft.com/office/drawing/2014/main" id="{8AA27072-6ACA-4DC1-BA99-9C3958BD4562}"/>
              </a:ext>
            </a:extLst>
          </p:cNvPr>
          <p:cNvSpPr>
            <a:spLocks/>
          </p:cNvSpPr>
          <p:nvPr/>
        </p:nvSpPr>
        <p:spPr bwMode="auto">
          <a:xfrm>
            <a:off x="1676400" y="858838"/>
            <a:ext cx="495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b="1">
                <a:solidFill>
                  <a:srgbClr val="000000"/>
                </a:solidFill>
              </a:rPr>
              <a:t>Unique &amp; Adaptable</a:t>
            </a:r>
          </a:p>
        </p:txBody>
      </p:sp>
      <p:pic>
        <p:nvPicPr>
          <p:cNvPr id="128003" name="Picture 7" descr="C822-M3DNR">
            <a:extLst>
              <a:ext uri="{FF2B5EF4-FFF2-40B4-BE49-F238E27FC236}">
                <a16:creationId xmlns="" xmlns:a16="http://schemas.microsoft.com/office/drawing/2014/main" id="{7DAFE6FF-EA84-4E2E-916F-498F81AD0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4"/>
          <a:stretch>
            <a:fillRect/>
          </a:stretch>
        </p:blipFill>
        <p:spPr bwMode="auto">
          <a:xfrm>
            <a:off x="5562600" y="1528764"/>
            <a:ext cx="5105400" cy="441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4" name="Rectangle 4">
            <a:extLst>
              <a:ext uri="{FF2B5EF4-FFF2-40B4-BE49-F238E27FC236}">
                <a16:creationId xmlns="" xmlns:a16="http://schemas.microsoft.com/office/drawing/2014/main" id="{06F7B02D-5660-4BBF-BE30-10E4C3C02807}"/>
              </a:ext>
            </a:extLst>
          </p:cNvPr>
          <p:cNvSpPr>
            <a:spLocks/>
          </p:cNvSpPr>
          <p:nvPr/>
        </p:nvSpPr>
        <p:spPr bwMode="auto">
          <a:xfrm>
            <a:off x="1766888" y="2081214"/>
            <a:ext cx="3200400" cy="294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buNone/>
            </a:pPr>
            <a:r>
              <a:rPr lang="en-US" altLang="en-US" sz="2000" b="1" dirty="0">
                <a:solidFill>
                  <a:srgbClr val="000000"/>
                </a:solidFill>
              </a:rPr>
              <a:t>Adjustable head</a:t>
            </a:r>
          </a:p>
          <a:p>
            <a:pPr algn="r">
              <a:buNone/>
            </a:pPr>
            <a:r>
              <a:rPr lang="en-US" altLang="en-US" sz="2000" b="1" dirty="0">
                <a:solidFill>
                  <a:srgbClr val="000000"/>
                </a:solidFill>
              </a:rPr>
              <a:t>Optional clamping collar</a:t>
            </a:r>
          </a:p>
          <a:p>
            <a:pPr algn="r">
              <a:buNone/>
            </a:pPr>
            <a:r>
              <a:rPr lang="en-US" altLang="en-US" sz="2000" b="1" dirty="0">
                <a:solidFill>
                  <a:srgbClr val="000000"/>
                </a:solidFill>
              </a:rPr>
              <a:t>Strong stainless steel</a:t>
            </a:r>
            <a:br>
              <a:rPr lang="en-US" altLang="en-US" sz="2000" b="1" dirty="0">
                <a:solidFill>
                  <a:srgbClr val="000000"/>
                </a:solidFill>
              </a:rPr>
            </a:br>
            <a:r>
              <a:rPr lang="en-US" altLang="en-US" sz="2000" b="1" dirty="0">
                <a:solidFill>
                  <a:srgbClr val="000000"/>
                </a:solidFill>
              </a:rPr>
              <a:t>mounting flange</a:t>
            </a:r>
          </a:p>
          <a:p>
            <a:pPr algn="r">
              <a:buNone/>
            </a:pPr>
            <a:endParaRPr lang="en-US" altLang="en-US" sz="2000" b="1" dirty="0">
              <a:solidFill>
                <a:srgbClr val="000000"/>
              </a:solidFill>
            </a:endParaRPr>
          </a:p>
          <a:p>
            <a:pPr algn="r">
              <a:buNone/>
            </a:pPr>
            <a:r>
              <a:rPr lang="en-US" altLang="en-US" sz="2000" b="1" dirty="0">
                <a:solidFill>
                  <a:srgbClr val="000000"/>
                </a:solidFill>
              </a:rPr>
              <a:t>Integral </a:t>
            </a:r>
            <a:r>
              <a:rPr lang="en-US" altLang="en-US" sz="2000" b="1" dirty="0" err="1">
                <a:solidFill>
                  <a:srgbClr val="000000"/>
                </a:solidFill>
              </a:rPr>
              <a:t>o-ring</a:t>
            </a:r>
            <a:r>
              <a:rPr lang="en-US" altLang="en-US" sz="2000" b="1" dirty="0">
                <a:solidFill>
                  <a:srgbClr val="000000"/>
                </a:solidFill>
              </a:rPr>
              <a:t> seal between</a:t>
            </a:r>
            <a:br>
              <a:rPr lang="en-US" altLang="en-US" sz="2000" b="1" dirty="0">
                <a:solidFill>
                  <a:srgbClr val="000000"/>
                </a:solidFill>
              </a:rPr>
            </a:br>
            <a:r>
              <a:rPr lang="en-US" altLang="en-US" sz="2000" b="1" dirty="0">
                <a:solidFill>
                  <a:srgbClr val="000000"/>
                </a:solidFill>
              </a:rPr>
              <a:t>flange and body</a:t>
            </a:r>
          </a:p>
          <a:p>
            <a:pPr algn="r">
              <a:buNone/>
            </a:pPr>
            <a:r>
              <a:rPr lang="en-US" altLang="en-US" sz="2000" b="1" dirty="0">
                <a:solidFill>
                  <a:srgbClr val="000000"/>
                </a:solidFill>
              </a:rPr>
              <a:t>ABS/PVC or cast iron body</a:t>
            </a:r>
          </a:p>
        </p:txBody>
      </p:sp>
      <p:sp>
        <p:nvSpPr>
          <p:cNvPr id="128005" name="Line 8">
            <a:extLst>
              <a:ext uri="{FF2B5EF4-FFF2-40B4-BE49-F238E27FC236}">
                <a16:creationId xmlns="" xmlns:a16="http://schemas.microsoft.com/office/drawing/2014/main" id="{0BE9EB0A-0C3F-4942-8692-7D5AD2080A0A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3200" y="2290763"/>
            <a:ext cx="609600" cy="3048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28006" name="Line 11">
            <a:extLst>
              <a:ext uri="{FF2B5EF4-FFF2-40B4-BE49-F238E27FC236}">
                <a16:creationId xmlns="" xmlns:a16="http://schemas.microsoft.com/office/drawing/2014/main" id="{15700B02-863B-48BC-A9A1-97CA4C76AD0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53000" y="2290763"/>
            <a:ext cx="16002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28007" name="Line 12">
            <a:extLst>
              <a:ext uri="{FF2B5EF4-FFF2-40B4-BE49-F238E27FC236}">
                <a16:creationId xmlns="" xmlns:a16="http://schemas.microsoft.com/office/drawing/2014/main" id="{68FBB7C9-5A14-4C10-893C-2F1E038F5CFB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200" y="2667001"/>
            <a:ext cx="685800" cy="385763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28008" name="Line 13">
            <a:extLst>
              <a:ext uri="{FF2B5EF4-FFF2-40B4-BE49-F238E27FC236}">
                <a16:creationId xmlns="" xmlns:a16="http://schemas.microsoft.com/office/drawing/2014/main" id="{A1F90FE9-E3F9-44BE-B60A-37FB023FD8F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53000" y="2667000"/>
            <a:ext cx="12192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28009" name="Line 14">
            <a:extLst>
              <a:ext uri="{FF2B5EF4-FFF2-40B4-BE49-F238E27FC236}">
                <a16:creationId xmlns="" xmlns:a16="http://schemas.microsoft.com/office/drawing/2014/main" id="{2A0EF5F8-942B-4BA1-A964-D9B54803CBEA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3200400"/>
            <a:ext cx="304800" cy="1524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28010" name="Line 15">
            <a:extLst>
              <a:ext uri="{FF2B5EF4-FFF2-40B4-BE49-F238E27FC236}">
                <a16:creationId xmlns="" xmlns:a16="http://schemas.microsoft.com/office/drawing/2014/main" id="{24C7CE8E-9B90-40C1-92E0-F5D6D072659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53000" y="3195638"/>
            <a:ext cx="990600" cy="4762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28011" name="Line 16">
            <a:extLst>
              <a:ext uri="{FF2B5EF4-FFF2-40B4-BE49-F238E27FC236}">
                <a16:creationId xmlns="" xmlns:a16="http://schemas.microsoft.com/office/drawing/2014/main" id="{569CE7B8-EFAB-440E-8E56-D1F1F659BA4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77000" y="4038600"/>
            <a:ext cx="304800" cy="1524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28012" name="Line 17">
            <a:extLst>
              <a:ext uri="{FF2B5EF4-FFF2-40B4-BE49-F238E27FC236}">
                <a16:creationId xmlns="" xmlns:a16="http://schemas.microsoft.com/office/drawing/2014/main" id="{26DBAF33-7E55-4219-A633-FC8E1DA0F2A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29200" y="4191000"/>
            <a:ext cx="14478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28013" name="Line 18">
            <a:extLst>
              <a:ext uri="{FF2B5EF4-FFF2-40B4-BE49-F238E27FC236}">
                <a16:creationId xmlns="" xmlns:a16="http://schemas.microsoft.com/office/drawing/2014/main" id="{FB5E3263-4A18-4AE6-A210-CAC2268349A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67600" y="4648200"/>
            <a:ext cx="609600" cy="1524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28014" name="Line 19">
            <a:extLst>
              <a:ext uri="{FF2B5EF4-FFF2-40B4-BE49-F238E27FC236}">
                <a16:creationId xmlns="" xmlns:a16="http://schemas.microsoft.com/office/drawing/2014/main" id="{413B5A35-E9F3-4048-B73A-FF3F17A2E2D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29200" y="4795838"/>
            <a:ext cx="2438400" cy="4762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pic>
        <p:nvPicPr>
          <p:cNvPr id="128015" name="Picture 15">
            <a:extLst>
              <a:ext uri="{FF2B5EF4-FFF2-40B4-BE49-F238E27FC236}">
                <a16:creationId xmlns="" xmlns:a16="http://schemas.microsoft.com/office/drawing/2014/main" id="{3291F8D0-D009-45EB-BEBF-C4A36A508F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152400"/>
            <a:ext cx="1776413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9">
            <a:extLst>
              <a:ext uri="{FF2B5EF4-FFF2-40B4-BE49-F238E27FC236}">
                <a16:creationId xmlns="" xmlns:a16="http://schemas.microsoft.com/office/drawing/2014/main" id="{787358A5-F9D9-41DA-82FB-08C494418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5446" r="2083" b="7431"/>
          <a:stretch>
            <a:fillRect/>
          </a:stretch>
        </p:blipFill>
        <p:spPr bwMode="auto">
          <a:xfrm>
            <a:off x="2209800" y="1738216"/>
            <a:ext cx="3429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1075" name="Picture 10">
            <a:extLst>
              <a:ext uri="{FF2B5EF4-FFF2-40B4-BE49-F238E27FC236}">
                <a16:creationId xmlns="" xmlns:a16="http://schemas.microsoft.com/office/drawing/2014/main" id="{7453133D-7698-44FA-ACEC-7168CB970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8" t="6500" r="23099" b="1721"/>
          <a:stretch>
            <a:fillRect/>
          </a:stretch>
        </p:blipFill>
        <p:spPr bwMode="auto">
          <a:xfrm>
            <a:off x="6061494" y="1890616"/>
            <a:ext cx="36576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1076" name="Title 1">
            <a:extLst>
              <a:ext uri="{FF2B5EF4-FFF2-40B4-BE49-F238E27FC236}">
                <a16:creationId xmlns="" xmlns:a16="http://schemas.microsoft.com/office/drawing/2014/main" id="{63C6F4E7-B8A7-4C76-BEFF-8457B54C5C2B}"/>
              </a:ext>
            </a:extLst>
          </p:cNvPr>
          <p:cNvSpPr>
            <a:spLocks/>
          </p:cNvSpPr>
          <p:nvPr/>
        </p:nvSpPr>
        <p:spPr bwMode="auto">
          <a:xfrm>
            <a:off x="1676400" y="858838"/>
            <a:ext cx="495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b="1">
                <a:solidFill>
                  <a:srgbClr val="000000"/>
                </a:solidFill>
              </a:rPr>
              <a:t>Installation Versatility</a:t>
            </a:r>
          </a:p>
        </p:txBody>
      </p:sp>
      <p:pic>
        <p:nvPicPr>
          <p:cNvPr id="131077" name="Picture 7">
            <a:extLst>
              <a:ext uri="{FF2B5EF4-FFF2-40B4-BE49-F238E27FC236}">
                <a16:creationId xmlns="" xmlns:a16="http://schemas.microsoft.com/office/drawing/2014/main" id="{6C016ECC-CB1E-4DD7-9777-4D17B050CA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152400"/>
            <a:ext cx="1776413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8" name="Title 1">
            <a:extLst>
              <a:ext uri="{FF2B5EF4-FFF2-40B4-BE49-F238E27FC236}">
                <a16:creationId xmlns="" xmlns:a16="http://schemas.microsoft.com/office/drawing/2014/main" id="{D6FFD87A-167A-4A01-AE83-75E0899CCC39}"/>
              </a:ext>
            </a:extLst>
          </p:cNvPr>
          <p:cNvSpPr>
            <a:spLocks/>
          </p:cNvSpPr>
          <p:nvPr/>
        </p:nvSpPr>
        <p:spPr bwMode="auto">
          <a:xfrm>
            <a:off x="2386642" y="4488098"/>
            <a:ext cx="7924800" cy="2007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 dirty="0">
                <a:solidFill>
                  <a:srgbClr val="000000"/>
                </a:solidFill>
              </a:rPr>
              <a:t>Installs in cored concrete floors or Q-deck forms</a:t>
            </a:r>
            <a:br>
              <a:rPr lang="en-US" altLang="en-US" sz="2400" b="1" dirty="0">
                <a:solidFill>
                  <a:srgbClr val="000000"/>
                </a:solidFill>
              </a:rPr>
            </a:br>
            <a:endParaRPr lang="en-US" altLang="en-US" sz="800" b="1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</a:pPr>
            <a:r>
              <a:rPr lang="en-US" altLang="en-US" sz="2400" b="1" dirty="0" err="1" smtClean="0">
                <a:solidFill>
                  <a:srgbClr val="000000"/>
                </a:solidFill>
              </a:rPr>
              <a:t>FinishLine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 option allows for </a:t>
            </a:r>
            <a:r>
              <a:rPr lang="en-US" altLang="en-US" sz="2400" b="1" dirty="0">
                <a:solidFill>
                  <a:srgbClr val="000000"/>
                </a:solidFill>
              </a:rPr>
              <a:t>secondary 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pours and After the Pour adjustability</a:t>
            </a:r>
            <a:br>
              <a:rPr lang="en-US" altLang="en-US" sz="2400" b="1" dirty="0" smtClean="0">
                <a:solidFill>
                  <a:srgbClr val="000000"/>
                </a:solidFill>
              </a:rPr>
            </a:br>
            <a:endParaRPr lang="en-US" altLang="en-US" sz="1000" b="1" dirty="0" smtClean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</a:pPr>
            <a:r>
              <a:rPr lang="en-US" altLang="en-US" sz="2400" b="1" dirty="0" smtClean="0">
                <a:solidFill>
                  <a:srgbClr val="000000"/>
                </a:solidFill>
              </a:rPr>
              <a:t>Installs in single 6” core, eliminating expensive two step coring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="" xmlns:a16="http://schemas.microsoft.com/office/drawing/2014/main" id="{5A59F003-E00A-43F9-91DC-CC54E3B8746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7" descr="I:\Library\Photos\Product Photos\Color\2_Drainage\C832-GroupAll.jpg">
            <a:extLst>
              <a:ext uri="{FF2B5EF4-FFF2-40B4-BE49-F238E27FC236}">
                <a16:creationId xmlns="" xmlns:a16="http://schemas.microsoft.com/office/drawing/2014/main" id="{09D1A9FA-0DE5-4800-B538-458AFB4A91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" t="673" r="10130"/>
          <a:stretch/>
        </p:blipFill>
        <p:spPr bwMode="auto">
          <a:xfrm>
            <a:off x="-5" y="-350742"/>
            <a:ext cx="12191999" cy="677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D74A4382-E3AD-430A-9A1F-DFA3E0E77A7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>
            <a:off x="3799869" y="-1534135"/>
            <a:ext cx="4592271" cy="12192001"/>
          </a:xfrm>
          <a:prstGeom prst="rect">
            <a:avLst/>
          </a:prstGeom>
          <a:gradFill>
            <a:gsLst>
              <a:gs pos="49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7FEFA5B-92B8-4698-91F0-532380FA260A}"/>
              </a:ext>
            </a:extLst>
          </p:cNvPr>
          <p:cNvSpPr txBox="1"/>
          <p:nvPr/>
        </p:nvSpPr>
        <p:spPr>
          <a:xfrm>
            <a:off x="173643" y="4470400"/>
            <a:ext cx="9078563" cy="2387600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/>
          <a:p>
            <a:pPr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6667" dirty="0" smtClean="0">
                <a:solidFill>
                  <a:prstClr val="white"/>
                </a:solidFill>
                <a:latin typeface="Calibri"/>
              </a:rPr>
              <a:t>COMMERCIAL FLOOR </a:t>
            </a:r>
            <a:r>
              <a:rPr lang="en-US" sz="6667" dirty="0">
                <a:solidFill>
                  <a:prstClr val="white"/>
                </a:solidFill>
                <a:latin typeface="Calibri"/>
              </a:rPr>
              <a:t>DRAINS &amp; CLEANOUTS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96189B1-C276-4BCB-B86B-A36B708367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1616" y="5141166"/>
            <a:ext cx="2002687" cy="104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226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9">
            <a:extLst>
              <a:ext uri="{FF2B5EF4-FFF2-40B4-BE49-F238E27FC236}">
                <a16:creationId xmlns="" xmlns:a16="http://schemas.microsoft.com/office/drawing/2014/main" id="{A5844BF9-D656-4C4C-8159-2D47B21C6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3" r="54477"/>
          <a:stretch>
            <a:fillRect/>
          </a:stretch>
        </p:blipFill>
        <p:spPr bwMode="auto">
          <a:xfrm>
            <a:off x="1981200" y="1981201"/>
            <a:ext cx="3886200" cy="255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0051" name="Picture 11">
            <a:extLst>
              <a:ext uri="{FF2B5EF4-FFF2-40B4-BE49-F238E27FC236}">
                <a16:creationId xmlns="" xmlns:a16="http://schemas.microsoft.com/office/drawing/2014/main" id="{805B6AD7-9F30-478F-BFB2-C9FF6CEB5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61" t="11919" r="10153" b="7635"/>
          <a:stretch>
            <a:fillRect/>
          </a:stretch>
        </p:blipFill>
        <p:spPr bwMode="auto">
          <a:xfrm>
            <a:off x="6324600" y="1905000"/>
            <a:ext cx="3733800" cy="256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0052" name="Title 1">
            <a:extLst>
              <a:ext uri="{FF2B5EF4-FFF2-40B4-BE49-F238E27FC236}">
                <a16:creationId xmlns="" xmlns:a16="http://schemas.microsoft.com/office/drawing/2014/main" id="{6CF94245-D043-4262-9B2B-1860BF6D795C}"/>
              </a:ext>
            </a:extLst>
          </p:cNvPr>
          <p:cNvSpPr>
            <a:spLocks/>
          </p:cNvSpPr>
          <p:nvPr/>
        </p:nvSpPr>
        <p:spPr bwMode="auto">
          <a:xfrm>
            <a:off x="1676400" y="858838"/>
            <a:ext cx="495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b="1">
                <a:solidFill>
                  <a:srgbClr val="000000"/>
                </a:solidFill>
              </a:rPr>
              <a:t>Installation Versatility</a:t>
            </a:r>
          </a:p>
        </p:txBody>
      </p:sp>
      <p:pic>
        <p:nvPicPr>
          <p:cNvPr id="130053" name="Picture 7">
            <a:extLst>
              <a:ext uri="{FF2B5EF4-FFF2-40B4-BE49-F238E27FC236}">
                <a16:creationId xmlns="" xmlns:a16="http://schemas.microsoft.com/office/drawing/2014/main" id="{67286715-7D3E-4933-AF3B-240891B34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152400"/>
            <a:ext cx="1776413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4" name="Title 1">
            <a:extLst>
              <a:ext uri="{FF2B5EF4-FFF2-40B4-BE49-F238E27FC236}">
                <a16:creationId xmlns="" xmlns:a16="http://schemas.microsoft.com/office/drawing/2014/main" id="{FB0F31ED-C7E1-492A-A7EE-31DECF24FB91}"/>
              </a:ext>
            </a:extLst>
          </p:cNvPr>
          <p:cNvSpPr>
            <a:spLocks/>
          </p:cNvSpPr>
          <p:nvPr/>
        </p:nvSpPr>
        <p:spPr bwMode="auto">
          <a:xfrm>
            <a:off x="2438400" y="4724400"/>
            <a:ext cx="7924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 dirty="0">
                <a:solidFill>
                  <a:srgbClr val="000000"/>
                </a:solidFill>
              </a:rPr>
              <a:t>Installs easily from the Top Side of the 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floor into a </a:t>
            </a:r>
            <a:br>
              <a:rPr lang="en-US" altLang="en-US" sz="2400" b="1" dirty="0" smtClean="0">
                <a:solidFill>
                  <a:srgbClr val="000000"/>
                </a:solidFill>
              </a:rPr>
            </a:br>
            <a:r>
              <a:rPr lang="en-US" altLang="en-US" sz="2400" b="1" dirty="0" smtClean="0">
                <a:solidFill>
                  <a:srgbClr val="000000"/>
                </a:solidFill>
              </a:rPr>
              <a:t>single step 6-inch core</a:t>
            </a:r>
            <a:r>
              <a:rPr lang="en-US" altLang="en-US" sz="2400" b="1" dirty="0">
                <a:solidFill>
                  <a:srgbClr val="000000"/>
                </a:solidFill>
              </a:rPr>
              <a:t/>
            </a:r>
            <a:br>
              <a:rPr lang="en-US" altLang="en-US" sz="2400" b="1" dirty="0">
                <a:solidFill>
                  <a:srgbClr val="000000"/>
                </a:solidFill>
              </a:rPr>
            </a:br>
            <a:endParaRPr lang="en-US" altLang="en-US" sz="800" b="1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</a:pPr>
            <a:r>
              <a:rPr lang="en-US" altLang="en-US" sz="2400" b="1" dirty="0">
                <a:solidFill>
                  <a:srgbClr val="000000"/>
                </a:solidFill>
              </a:rPr>
              <a:t>No 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labor intensive blocking-up </a:t>
            </a:r>
            <a:r>
              <a:rPr lang="en-US" altLang="en-US" sz="2400" b="1" dirty="0">
                <a:solidFill>
                  <a:srgbClr val="000000"/>
                </a:solidFill>
              </a:rPr>
              <a:t>from underneath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7">
            <a:extLst>
              <a:ext uri="{FF2B5EF4-FFF2-40B4-BE49-F238E27FC236}">
                <a16:creationId xmlns="" xmlns:a16="http://schemas.microsoft.com/office/drawing/2014/main" id="{71271756-4128-4886-B8EA-4219FC7ED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3" t="19247" r="64102" b="3931"/>
          <a:stretch>
            <a:fillRect/>
          </a:stretch>
        </p:blipFill>
        <p:spPr bwMode="auto">
          <a:xfrm>
            <a:off x="1981200" y="1905000"/>
            <a:ext cx="3906838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9027" name="Picture 8">
            <a:extLst>
              <a:ext uri="{FF2B5EF4-FFF2-40B4-BE49-F238E27FC236}">
                <a16:creationId xmlns="" xmlns:a16="http://schemas.microsoft.com/office/drawing/2014/main" id="{4C941159-6934-46C4-9055-8EB9DD74F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19" t="26027" r="13673" b="3931"/>
          <a:stretch>
            <a:fillRect/>
          </a:stretch>
        </p:blipFill>
        <p:spPr bwMode="auto">
          <a:xfrm>
            <a:off x="6223000" y="2133600"/>
            <a:ext cx="36830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9028" name="Title 1">
            <a:extLst>
              <a:ext uri="{FF2B5EF4-FFF2-40B4-BE49-F238E27FC236}">
                <a16:creationId xmlns="" xmlns:a16="http://schemas.microsoft.com/office/drawing/2014/main" id="{6D64ABB4-D043-4FBB-BEDD-65906D20A5EC}"/>
              </a:ext>
            </a:extLst>
          </p:cNvPr>
          <p:cNvSpPr>
            <a:spLocks/>
          </p:cNvSpPr>
          <p:nvPr/>
        </p:nvSpPr>
        <p:spPr bwMode="auto">
          <a:xfrm>
            <a:off x="2438400" y="4724400"/>
            <a:ext cx="7924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srgbClr val="000000"/>
                </a:solidFill>
              </a:rPr>
              <a:t>Head adjusts up to ¾” above flush</a:t>
            </a:r>
            <a:br>
              <a:rPr lang="en-US" altLang="en-US" sz="2400" b="1">
                <a:solidFill>
                  <a:srgbClr val="000000"/>
                </a:solidFill>
              </a:rPr>
            </a:br>
            <a:endParaRPr lang="en-US" altLang="en-US" sz="800" b="1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srgbClr val="000000"/>
                </a:solidFill>
              </a:rPr>
              <a:t>FinishLine models adjust AFTER the pour</a:t>
            </a:r>
          </a:p>
        </p:txBody>
      </p:sp>
      <p:sp>
        <p:nvSpPr>
          <p:cNvPr id="129029" name="Title 1">
            <a:extLst>
              <a:ext uri="{FF2B5EF4-FFF2-40B4-BE49-F238E27FC236}">
                <a16:creationId xmlns="" xmlns:a16="http://schemas.microsoft.com/office/drawing/2014/main" id="{46E2B078-FE12-43F1-B069-F79F30C826ED}"/>
              </a:ext>
            </a:extLst>
          </p:cNvPr>
          <p:cNvSpPr>
            <a:spLocks/>
          </p:cNvSpPr>
          <p:nvPr/>
        </p:nvSpPr>
        <p:spPr bwMode="auto">
          <a:xfrm>
            <a:off x="1676400" y="858838"/>
            <a:ext cx="495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b="1">
                <a:solidFill>
                  <a:srgbClr val="000000"/>
                </a:solidFill>
              </a:rPr>
              <a:t>Installation Versatility</a:t>
            </a:r>
          </a:p>
        </p:txBody>
      </p:sp>
      <p:pic>
        <p:nvPicPr>
          <p:cNvPr id="129030" name="Picture 7">
            <a:extLst>
              <a:ext uri="{FF2B5EF4-FFF2-40B4-BE49-F238E27FC236}">
                <a16:creationId xmlns="" xmlns:a16="http://schemas.microsoft.com/office/drawing/2014/main" id="{3DB6C1F3-6857-4492-A9B2-C7CFA82E32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152400"/>
            <a:ext cx="1776413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Number Placeholder 2">
            <a:extLst>
              <a:ext uri="{FF2B5EF4-FFF2-40B4-BE49-F238E27FC236}">
                <a16:creationId xmlns="" xmlns:a16="http://schemas.microsoft.com/office/drawing/2014/main" id="{687AF94A-4AD8-4DD5-A30F-FF1A71C4C9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6461B5E-66EA-408B-A6FF-5A2287147DA2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32099" name="Title 1">
            <a:extLst>
              <a:ext uri="{FF2B5EF4-FFF2-40B4-BE49-F238E27FC236}">
                <a16:creationId xmlns="" xmlns:a16="http://schemas.microsoft.com/office/drawing/2014/main" id="{95C31779-5A4F-45E7-B14B-9E2744E1949C}"/>
              </a:ext>
            </a:extLst>
          </p:cNvPr>
          <p:cNvSpPr>
            <a:spLocks/>
          </p:cNvSpPr>
          <p:nvPr/>
        </p:nvSpPr>
        <p:spPr bwMode="auto">
          <a:xfrm>
            <a:off x="1676400" y="858838"/>
            <a:ext cx="495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b="1">
                <a:solidFill>
                  <a:srgbClr val="000000"/>
                </a:solidFill>
              </a:rPr>
              <a:t>Installation Versatility</a:t>
            </a:r>
          </a:p>
        </p:txBody>
      </p:sp>
      <p:pic>
        <p:nvPicPr>
          <p:cNvPr id="132100" name="Picture 7">
            <a:extLst>
              <a:ext uri="{FF2B5EF4-FFF2-40B4-BE49-F238E27FC236}">
                <a16:creationId xmlns="" xmlns:a16="http://schemas.microsoft.com/office/drawing/2014/main" id="{CB1C57CC-CF63-4CF5-863F-53E77A6B3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152400"/>
            <a:ext cx="1776413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1" name="Title 1">
            <a:extLst>
              <a:ext uri="{FF2B5EF4-FFF2-40B4-BE49-F238E27FC236}">
                <a16:creationId xmlns="" xmlns:a16="http://schemas.microsoft.com/office/drawing/2014/main" id="{B09DB04C-15EA-4836-AA62-240A17CDF361}"/>
              </a:ext>
            </a:extLst>
          </p:cNvPr>
          <p:cNvSpPr>
            <a:spLocks/>
          </p:cNvSpPr>
          <p:nvPr/>
        </p:nvSpPr>
        <p:spPr bwMode="auto">
          <a:xfrm>
            <a:off x="2152651" y="1641476"/>
            <a:ext cx="303847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400" b="1">
                <a:solidFill>
                  <a:srgbClr val="000000"/>
                </a:solidFill>
              </a:rPr>
              <a:t>Lenexa Civic Center</a:t>
            </a:r>
            <a:br>
              <a:rPr lang="en-US" altLang="en-US" sz="2400" b="1">
                <a:solidFill>
                  <a:srgbClr val="000000"/>
                </a:solidFill>
              </a:rPr>
            </a:br>
            <a:r>
              <a:rPr lang="en-US" altLang="en-US" sz="1800" b="1">
                <a:solidFill>
                  <a:srgbClr val="000000"/>
                </a:solidFill>
              </a:rPr>
              <a:t>- US Engineering</a:t>
            </a:r>
          </a:p>
        </p:txBody>
      </p:sp>
      <p:pic>
        <p:nvPicPr>
          <p:cNvPr id="132102" name="Picture 6">
            <a:extLst>
              <a:ext uri="{FF2B5EF4-FFF2-40B4-BE49-F238E27FC236}">
                <a16:creationId xmlns="" xmlns:a16="http://schemas.microsoft.com/office/drawing/2014/main" id="{0E18FBF9-E78E-475F-9E07-9E86812C8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5" r="27692"/>
          <a:stretch>
            <a:fillRect/>
          </a:stretch>
        </p:blipFill>
        <p:spPr bwMode="auto">
          <a:xfrm>
            <a:off x="6657976" y="122239"/>
            <a:ext cx="3876675" cy="585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3" name="Picture 7">
            <a:extLst>
              <a:ext uri="{FF2B5EF4-FFF2-40B4-BE49-F238E27FC236}">
                <a16:creationId xmlns="" xmlns:a16="http://schemas.microsoft.com/office/drawing/2014/main" id="{AE2A2264-5E12-4FC5-B847-4EA9A68855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2" t="18980" r="16785" b="17052"/>
          <a:stretch>
            <a:fillRect/>
          </a:stretch>
        </p:blipFill>
        <p:spPr bwMode="auto">
          <a:xfrm>
            <a:off x="2257425" y="2752725"/>
            <a:ext cx="4248150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9" descr="C8222PSR">
            <a:extLst>
              <a:ext uri="{FF2B5EF4-FFF2-40B4-BE49-F238E27FC236}">
                <a16:creationId xmlns="" xmlns:a16="http://schemas.microsoft.com/office/drawing/2014/main" id="{FE71FC6F-9172-4924-A0CB-30BDBAD05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6" y="609600"/>
            <a:ext cx="4105275" cy="271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7" name="Picture 11" descr="C822C3DSR">
            <a:extLst>
              <a:ext uri="{FF2B5EF4-FFF2-40B4-BE49-F238E27FC236}">
                <a16:creationId xmlns="" xmlns:a16="http://schemas.microsoft.com/office/drawing/2014/main" id="{224653E7-412B-4335-B19B-12EA39066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964" y="3322638"/>
            <a:ext cx="4033837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8" name="Rectangle 8">
            <a:extLst>
              <a:ext uri="{FF2B5EF4-FFF2-40B4-BE49-F238E27FC236}">
                <a16:creationId xmlns="" xmlns:a16="http://schemas.microsoft.com/office/drawing/2014/main" id="{08A1CEA9-7F5E-428D-950F-E59576D5CA68}"/>
              </a:ext>
            </a:extLst>
          </p:cNvPr>
          <p:cNvSpPr>
            <a:spLocks/>
          </p:cNvSpPr>
          <p:nvPr/>
        </p:nvSpPr>
        <p:spPr bwMode="auto">
          <a:xfrm>
            <a:off x="1264445" y="2438400"/>
            <a:ext cx="4648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en-US" sz="2000" b="1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Great for loft remodels, second-floor utility/laundry rooms, multi-family construction, etc.</a:t>
            </a:r>
          </a:p>
          <a:p>
            <a:pPr>
              <a:spcAft>
                <a:spcPts val="600"/>
              </a:spcAft>
            </a:pPr>
            <a:r>
              <a:rPr lang="en-US" altLang="en-US" sz="2000" b="1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Models available with</a:t>
            </a:r>
            <a:br>
              <a:rPr lang="en-US" altLang="en-US" sz="2000" b="1" dirty="0">
                <a:solidFill>
                  <a:srgbClr val="000000"/>
                </a:solidFill>
                <a:latin typeface="Franklin Gothic Medium" panose="020B0603020102020204" pitchFamily="34" charset="0"/>
              </a:rPr>
            </a:br>
            <a:r>
              <a:rPr lang="en-US" altLang="en-US" sz="2000" b="1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FinishLine</a:t>
            </a:r>
            <a:r>
              <a:rPr lang="en-US" altLang="en-US" sz="2000" b="1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feature</a:t>
            </a:r>
          </a:p>
          <a:p>
            <a:pPr>
              <a:spcAft>
                <a:spcPts val="600"/>
              </a:spcAft>
            </a:pPr>
            <a:r>
              <a:rPr lang="en-US" altLang="en-US" sz="2000" b="1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ABS/PVC body or</a:t>
            </a:r>
            <a:br>
              <a:rPr lang="en-US" altLang="en-US" sz="2000" b="1" dirty="0">
                <a:solidFill>
                  <a:srgbClr val="000000"/>
                </a:solidFill>
                <a:latin typeface="Franklin Gothic Medium" panose="020B0603020102020204" pitchFamily="34" charset="0"/>
              </a:rPr>
            </a:br>
            <a:r>
              <a:rPr lang="en-US" altLang="en-US" sz="2000" b="1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cast iron body</a:t>
            </a:r>
          </a:p>
        </p:txBody>
      </p:sp>
      <p:sp>
        <p:nvSpPr>
          <p:cNvPr id="134149" name="Title 1">
            <a:extLst>
              <a:ext uri="{FF2B5EF4-FFF2-40B4-BE49-F238E27FC236}">
                <a16:creationId xmlns="" xmlns:a16="http://schemas.microsoft.com/office/drawing/2014/main" id="{86C5DB65-EA70-49F1-A15E-D9B1BC5BEDC2}"/>
              </a:ext>
            </a:extLst>
          </p:cNvPr>
          <p:cNvSpPr>
            <a:spLocks/>
          </p:cNvSpPr>
          <p:nvPr/>
        </p:nvSpPr>
        <p:spPr bwMode="auto">
          <a:xfrm>
            <a:off x="1600200" y="1338705"/>
            <a:ext cx="495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000000"/>
                </a:solidFill>
              </a:rPr>
              <a:t>Unique &amp; Adaptable</a:t>
            </a:r>
          </a:p>
        </p:txBody>
      </p:sp>
      <p:pic>
        <p:nvPicPr>
          <p:cNvPr id="134150" name="Picture 7">
            <a:extLst>
              <a:ext uri="{FF2B5EF4-FFF2-40B4-BE49-F238E27FC236}">
                <a16:creationId xmlns="" xmlns:a16="http://schemas.microsoft.com/office/drawing/2014/main" id="{5F85A189-21B4-4AB0-80EA-9DF5D7A8DF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436" y="509183"/>
            <a:ext cx="1776413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51" name="Title 1">
            <a:extLst>
              <a:ext uri="{FF2B5EF4-FFF2-40B4-BE49-F238E27FC236}">
                <a16:creationId xmlns="" xmlns:a16="http://schemas.microsoft.com/office/drawing/2014/main" id="{5ADAD61A-D023-4A98-B6B6-9C23810A512D}"/>
              </a:ext>
            </a:extLst>
          </p:cNvPr>
          <p:cNvSpPr>
            <a:spLocks/>
          </p:cNvSpPr>
          <p:nvPr/>
        </p:nvSpPr>
        <p:spPr bwMode="auto">
          <a:xfrm>
            <a:off x="9320213" y="2286000"/>
            <a:ext cx="91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Floor</a:t>
            </a:r>
          </a:p>
          <a:p>
            <a:pPr algn="ctr">
              <a:spcBef>
                <a:spcPct val="0"/>
              </a:spcBef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Drain</a:t>
            </a:r>
          </a:p>
        </p:txBody>
      </p:sp>
      <p:sp>
        <p:nvSpPr>
          <p:cNvPr id="134152" name="Title 1">
            <a:extLst>
              <a:ext uri="{FF2B5EF4-FFF2-40B4-BE49-F238E27FC236}">
                <a16:creationId xmlns="" xmlns:a16="http://schemas.microsoft.com/office/drawing/2014/main" id="{C2CBFBAC-C662-4F30-9752-60229DB3084E}"/>
              </a:ext>
            </a:extLst>
          </p:cNvPr>
          <p:cNvSpPr>
            <a:spLocks/>
          </p:cNvSpPr>
          <p:nvPr/>
        </p:nvSpPr>
        <p:spPr bwMode="auto">
          <a:xfrm>
            <a:off x="8366125" y="4724400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Cleanout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436" y="1528571"/>
            <a:ext cx="399764" cy="306069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V:\Photos\Color\2_Drainage\c836-Group2.jpg">
            <a:extLst>
              <a:ext uri="{FF2B5EF4-FFF2-40B4-BE49-F238E27FC236}">
                <a16:creationId xmlns="" xmlns:a16="http://schemas.microsoft.com/office/drawing/2014/main" id="{7926128B-ED1C-4DCA-A160-9B43DB0DA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258" y="1039483"/>
            <a:ext cx="4935236" cy="4657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1" name="Title 1">
            <a:extLst>
              <a:ext uri="{FF2B5EF4-FFF2-40B4-BE49-F238E27FC236}">
                <a16:creationId xmlns="" xmlns:a16="http://schemas.microsoft.com/office/drawing/2014/main" id="{56D97C44-FE8A-4BB7-8DF1-B243F2815CBD}"/>
              </a:ext>
            </a:extLst>
          </p:cNvPr>
          <p:cNvSpPr>
            <a:spLocks/>
          </p:cNvSpPr>
          <p:nvPr/>
        </p:nvSpPr>
        <p:spPr bwMode="auto">
          <a:xfrm>
            <a:off x="1687514" y="2428336"/>
            <a:ext cx="62484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3651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altLang="en-US" sz="2000" dirty="0"/>
              <a:t>Anchors fixtures in place on slab</a:t>
            </a:r>
            <a:br>
              <a:rPr lang="en-US" altLang="en-US" sz="2000" dirty="0"/>
            </a:br>
            <a:r>
              <a:rPr lang="en-US" altLang="en-US" sz="2000" dirty="0"/>
              <a:t>form during rough-in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altLang="en-US" sz="2000" dirty="0"/>
              <a:t>Rugged, one-piece ductile iron</a:t>
            </a:r>
            <a:br>
              <a:rPr lang="en-US" altLang="en-US" sz="2000" dirty="0"/>
            </a:br>
            <a:r>
              <a:rPr lang="en-US" altLang="en-US" sz="2000" dirty="0"/>
              <a:t>construction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altLang="en-US" sz="2000" dirty="0"/>
              <a:t>Provides easy access to connection</a:t>
            </a:r>
            <a:br>
              <a:rPr lang="en-US" altLang="en-US" sz="2000" dirty="0"/>
            </a:br>
            <a:r>
              <a:rPr lang="en-US" altLang="en-US" sz="2000" dirty="0"/>
              <a:t>when form is removed</a:t>
            </a:r>
          </a:p>
        </p:txBody>
      </p:sp>
      <p:sp>
        <p:nvSpPr>
          <p:cNvPr id="145412" name="Title 1">
            <a:extLst>
              <a:ext uri="{FF2B5EF4-FFF2-40B4-BE49-F238E27FC236}">
                <a16:creationId xmlns="" xmlns:a16="http://schemas.microsoft.com/office/drawing/2014/main" id="{02DC36CE-E104-4656-A1CD-263768E69241}"/>
              </a:ext>
            </a:extLst>
          </p:cNvPr>
          <p:cNvSpPr>
            <a:spLocks/>
          </p:cNvSpPr>
          <p:nvPr/>
        </p:nvSpPr>
        <p:spPr bwMode="auto">
          <a:xfrm>
            <a:off x="1256193" y="1505310"/>
            <a:ext cx="5443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Fixture Mounting &amp; Connection Fitting </a:t>
            </a:r>
          </a:p>
        </p:txBody>
      </p:sp>
      <p:pic>
        <p:nvPicPr>
          <p:cNvPr id="145413" name="Picture 5">
            <a:extLst>
              <a:ext uri="{FF2B5EF4-FFF2-40B4-BE49-F238E27FC236}">
                <a16:creationId xmlns="" xmlns:a16="http://schemas.microsoft.com/office/drawing/2014/main" id="{6E4776EF-CAC4-462E-91A9-4AAC4AA64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" b="35513"/>
          <a:stretch>
            <a:fillRect/>
          </a:stretch>
        </p:blipFill>
        <p:spPr bwMode="auto">
          <a:xfrm>
            <a:off x="945642" y="557467"/>
            <a:ext cx="5337175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itle 1">
            <a:extLst>
              <a:ext uri="{FF2B5EF4-FFF2-40B4-BE49-F238E27FC236}">
                <a16:creationId xmlns="" xmlns:a16="http://schemas.microsoft.com/office/drawing/2014/main" id="{734E1195-AE08-40D4-823A-0DA3CC5C646E}"/>
              </a:ext>
            </a:extLst>
          </p:cNvPr>
          <p:cNvSpPr>
            <a:spLocks/>
          </p:cNvSpPr>
          <p:nvPr/>
        </p:nvSpPr>
        <p:spPr bwMode="auto">
          <a:xfrm>
            <a:off x="1687514" y="914400"/>
            <a:ext cx="5443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Fixture Mounting &amp; Connection Fitting </a:t>
            </a:r>
          </a:p>
        </p:txBody>
      </p:sp>
      <p:pic>
        <p:nvPicPr>
          <p:cNvPr id="146435" name="Picture 5">
            <a:extLst>
              <a:ext uri="{FF2B5EF4-FFF2-40B4-BE49-F238E27FC236}">
                <a16:creationId xmlns="" xmlns:a16="http://schemas.microsoft.com/office/drawing/2014/main" id="{FA04B830-A5B5-4475-A090-C0398C89D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" b="35513"/>
          <a:stretch>
            <a:fillRect/>
          </a:stretch>
        </p:blipFill>
        <p:spPr bwMode="auto">
          <a:xfrm>
            <a:off x="1687514" y="123825"/>
            <a:ext cx="5337175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6" name="Picture 7">
            <a:extLst>
              <a:ext uri="{FF2B5EF4-FFF2-40B4-BE49-F238E27FC236}">
                <a16:creationId xmlns="" xmlns:a16="http://schemas.microsoft.com/office/drawing/2014/main" id="{6DE84D69-019F-4C53-A2CB-702799C9C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3" r="11852" b="29124"/>
          <a:stretch>
            <a:fillRect/>
          </a:stretch>
        </p:blipFill>
        <p:spPr bwMode="auto">
          <a:xfrm>
            <a:off x="6294438" y="1981200"/>
            <a:ext cx="3763962" cy="322738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437" name="Picture 2" descr="V:\Photos\Color\2_Drainage\C836-ap1.jpg">
            <a:extLst>
              <a:ext uri="{FF2B5EF4-FFF2-40B4-BE49-F238E27FC236}">
                <a16:creationId xmlns="" xmlns:a16="http://schemas.microsoft.com/office/drawing/2014/main" id="{32B9572C-7A1F-4CE7-A66A-9265F65A5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0825" r="24310" b="10825"/>
          <a:stretch>
            <a:fillRect/>
          </a:stretch>
        </p:blipFill>
        <p:spPr bwMode="auto">
          <a:xfrm>
            <a:off x="1905001" y="1981200"/>
            <a:ext cx="3668713" cy="322738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438" name="Title 1">
            <a:extLst>
              <a:ext uri="{FF2B5EF4-FFF2-40B4-BE49-F238E27FC236}">
                <a16:creationId xmlns="" xmlns:a16="http://schemas.microsoft.com/office/drawing/2014/main" id="{98D5E44A-E3B9-4B5D-97F3-A031935BD2E3}"/>
              </a:ext>
            </a:extLst>
          </p:cNvPr>
          <p:cNvSpPr>
            <a:spLocks/>
          </p:cNvSpPr>
          <p:nvPr/>
        </p:nvSpPr>
        <p:spPr bwMode="auto">
          <a:xfrm>
            <a:off x="1881188" y="5334000"/>
            <a:ext cx="8177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/>
              <a:t>Measure &amp; Mount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itle 1">
            <a:extLst>
              <a:ext uri="{FF2B5EF4-FFF2-40B4-BE49-F238E27FC236}">
                <a16:creationId xmlns="" xmlns:a16="http://schemas.microsoft.com/office/drawing/2014/main" id="{4E88F395-1FDC-472D-AEC2-28ECA256F1C4}"/>
              </a:ext>
            </a:extLst>
          </p:cNvPr>
          <p:cNvSpPr>
            <a:spLocks/>
          </p:cNvSpPr>
          <p:nvPr/>
        </p:nvSpPr>
        <p:spPr bwMode="auto">
          <a:xfrm>
            <a:off x="1687514" y="914400"/>
            <a:ext cx="5443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Fixture Mounting &amp; Connection Fitting </a:t>
            </a:r>
          </a:p>
        </p:txBody>
      </p:sp>
      <p:pic>
        <p:nvPicPr>
          <p:cNvPr id="147459" name="Picture 5">
            <a:extLst>
              <a:ext uri="{FF2B5EF4-FFF2-40B4-BE49-F238E27FC236}">
                <a16:creationId xmlns="" xmlns:a16="http://schemas.microsoft.com/office/drawing/2014/main" id="{CBBA600B-B84A-41EC-8D07-4D7643F48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" b="35513"/>
          <a:stretch>
            <a:fillRect/>
          </a:stretch>
        </p:blipFill>
        <p:spPr bwMode="auto">
          <a:xfrm>
            <a:off x="1687514" y="123825"/>
            <a:ext cx="5337175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0" name="Picture 9">
            <a:extLst>
              <a:ext uri="{FF2B5EF4-FFF2-40B4-BE49-F238E27FC236}">
                <a16:creationId xmlns="" xmlns:a16="http://schemas.microsoft.com/office/drawing/2014/main" id="{70C08C98-FDD7-4325-A267-50064E0F5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5" r="15233" b="24210"/>
          <a:stretch>
            <a:fillRect/>
          </a:stretch>
        </p:blipFill>
        <p:spPr bwMode="auto">
          <a:xfrm>
            <a:off x="2325689" y="1973264"/>
            <a:ext cx="3248025" cy="32353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1" name="Picture 2" descr="V:\Photos\Color\2_Drainage\C836-ap1.jpg">
            <a:extLst>
              <a:ext uri="{FF2B5EF4-FFF2-40B4-BE49-F238E27FC236}">
                <a16:creationId xmlns="" xmlns:a16="http://schemas.microsoft.com/office/drawing/2014/main" id="{0D20CDD0-5DE0-4342-B331-F1354A25F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0825" r="24310" b="10825"/>
          <a:stretch>
            <a:fillRect/>
          </a:stretch>
        </p:blipFill>
        <p:spPr bwMode="auto">
          <a:xfrm>
            <a:off x="6172201" y="1981200"/>
            <a:ext cx="3668713" cy="322738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2" name="Picture 2" descr="V:\Photos\Color\2_Drainage\c836-ap2.jpg">
            <a:extLst>
              <a:ext uri="{FF2B5EF4-FFF2-40B4-BE49-F238E27FC236}">
                <a16:creationId xmlns="" xmlns:a16="http://schemas.microsoft.com/office/drawing/2014/main" id="{F4F475D3-69ED-4D77-A51C-023A396E3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0" t="6599" r="17859" b="3398"/>
          <a:stretch>
            <a:fillRect/>
          </a:stretch>
        </p:blipFill>
        <p:spPr bwMode="auto">
          <a:xfrm>
            <a:off x="6172201" y="1981200"/>
            <a:ext cx="3668713" cy="322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3" name="Title 1">
            <a:extLst>
              <a:ext uri="{FF2B5EF4-FFF2-40B4-BE49-F238E27FC236}">
                <a16:creationId xmlns="" xmlns:a16="http://schemas.microsoft.com/office/drawing/2014/main" id="{30D11FCD-4500-4EE1-9F40-3C4CCBF18C57}"/>
              </a:ext>
            </a:extLst>
          </p:cNvPr>
          <p:cNvSpPr>
            <a:spLocks/>
          </p:cNvSpPr>
          <p:nvPr/>
        </p:nvSpPr>
        <p:spPr bwMode="auto">
          <a:xfrm>
            <a:off x="1881188" y="5334000"/>
            <a:ext cx="8177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/>
              <a:t>Pour &amp; Connect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ext Placeholder 4">
            <a:extLst>
              <a:ext uri="{FF2B5EF4-FFF2-40B4-BE49-F238E27FC236}">
                <a16:creationId xmlns="" xmlns:a16="http://schemas.microsoft.com/office/drawing/2014/main" id="{CED3FF9E-9BCB-474B-ADAC-1D3BF4D5FF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81175" y="11113"/>
            <a:ext cx="4040188" cy="639762"/>
          </a:xfrm>
        </p:spPr>
        <p:txBody>
          <a:bodyPr/>
          <a:lstStyle/>
          <a:p>
            <a:pPr algn="ctr"/>
            <a:r>
              <a:rPr lang="en-US" altLang="en-US" u="sng">
                <a:ea typeface="ＭＳ Ｐゴシック" panose="020B0600070205080204" pitchFamily="34" charset="-128"/>
              </a:rPr>
              <a:t>Current Method</a:t>
            </a:r>
          </a:p>
        </p:txBody>
      </p:sp>
      <p:pic>
        <p:nvPicPr>
          <p:cNvPr id="148483" name="Content Placeholder 2">
            <a:extLst>
              <a:ext uri="{FF2B5EF4-FFF2-40B4-BE49-F238E27FC236}">
                <a16:creationId xmlns="" xmlns:a16="http://schemas.microsoft.com/office/drawing/2014/main" id="{DF7B5DD8-BB68-48CC-A307-D83C73C0612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9" t="4614" r="17197" b="10091"/>
          <a:stretch>
            <a:fillRect/>
          </a:stretch>
        </p:blipFill>
        <p:spPr>
          <a:xfrm>
            <a:off x="1952625" y="1319213"/>
            <a:ext cx="3494088" cy="2544762"/>
          </a:xfrm>
        </p:spPr>
      </p:pic>
      <p:sp>
        <p:nvSpPr>
          <p:cNvPr id="148484" name="Text Placeholder 6">
            <a:extLst>
              <a:ext uri="{FF2B5EF4-FFF2-40B4-BE49-F238E27FC236}">
                <a16:creationId xmlns="" xmlns:a16="http://schemas.microsoft.com/office/drawing/2014/main" id="{EB3C39FB-C6FA-4F59-92C9-D8F829AE52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6" y="22225"/>
            <a:ext cx="4041775" cy="628650"/>
          </a:xfrm>
        </p:spPr>
        <p:txBody>
          <a:bodyPr/>
          <a:lstStyle/>
          <a:p>
            <a:pPr algn="ctr"/>
            <a:r>
              <a:rPr lang="en-US" altLang="en-US" u="sng">
                <a:ea typeface="ＭＳ Ｐゴシック" panose="020B0600070205080204" pitchFamily="34" charset="-128"/>
              </a:rPr>
              <a:t>Sioux Chief Solution</a:t>
            </a:r>
          </a:p>
        </p:txBody>
      </p:sp>
      <p:pic>
        <p:nvPicPr>
          <p:cNvPr id="148485" name="Content Placeholder 6">
            <a:extLst>
              <a:ext uri="{FF2B5EF4-FFF2-40B4-BE49-F238E27FC236}">
                <a16:creationId xmlns="" xmlns:a16="http://schemas.microsoft.com/office/drawing/2014/main" id="{80E9E19D-5445-48E6-90E4-5B520054556B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5" r="12459"/>
          <a:stretch>
            <a:fillRect/>
          </a:stretch>
        </p:blipFill>
        <p:spPr>
          <a:xfrm>
            <a:off x="6389689" y="1319214"/>
            <a:ext cx="2833687" cy="2763837"/>
          </a:xfrm>
        </p:spPr>
      </p:pic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B07AA3CE-01EB-4C39-B613-8E56DF507D59}"/>
              </a:ext>
            </a:extLst>
          </p:cNvPr>
          <p:cNvCxnSpPr/>
          <p:nvPr/>
        </p:nvCxnSpPr>
        <p:spPr>
          <a:xfrm>
            <a:off x="1524000" y="4808538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EA7EC631-3174-4E07-AAB0-E9BEC85DCB5B}"/>
              </a:ext>
            </a:extLst>
          </p:cNvPr>
          <p:cNvCxnSpPr/>
          <p:nvPr/>
        </p:nvCxnSpPr>
        <p:spPr>
          <a:xfrm flipH="1" flipV="1">
            <a:off x="5962651" y="0"/>
            <a:ext cx="17463" cy="60007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8488" name="TextBox 23">
            <a:extLst>
              <a:ext uri="{FF2B5EF4-FFF2-40B4-BE49-F238E27FC236}">
                <a16:creationId xmlns="" xmlns:a16="http://schemas.microsoft.com/office/drawing/2014/main" id="{F2905DDC-1CCD-4AA2-B12C-812951D5C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9025" y="5000626"/>
            <a:ext cx="3784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/>
              <a:t>Consistent &amp; Solid.</a:t>
            </a:r>
            <a:br>
              <a:rPr lang="en-US" altLang="en-US" sz="1800" dirty="0" smtClean="0"/>
            </a:br>
            <a:r>
              <a:rPr lang="en-US" altLang="en-US" sz="1800" dirty="0" smtClean="0"/>
              <a:t>Easy access to make connections </a:t>
            </a:r>
            <a:br>
              <a:rPr lang="en-US" altLang="en-US" sz="1800" dirty="0" smtClean="0"/>
            </a:br>
            <a:r>
              <a:rPr lang="en-US" altLang="en-US" sz="1800" dirty="0" smtClean="0"/>
              <a:t>after</a:t>
            </a:r>
            <a:r>
              <a:rPr lang="en-US" altLang="en-US" sz="1800" dirty="0"/>
              <a:t> </a:t>
            </a:r>
            <a:r>
              <a:rPr lang="en-US" altLang="en-US" sz="1800" dirty="0" smtClean="0"/>
              <a:t>the pour</a:t>
            </a:r>
            <a:endParaRPr lang="en-US" altLang="en-US" sz="1800" dirty="0"/>
          </a:p>
        </p:txBody>
      </p:sp>
      <p:sp>
        <p:nvSpPr>
          <p:cNvPr id="148489" name="TextBox 24">
            <a:extLst>
              <a:ext uri="{FF2B5EF4-FFF2-40B4-BE49-F238E27FC236}">
                <a16:creationId xmlns="" xmlns:a16="http://schemas.microsoft.com/office/drawing/2014/main" id="{509686BD-D926-4880-90D1-51B83FC89D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2625" y="5076826"/>
            <a:ext cx="36004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/>
              <a:t>Labor intensive, and subject</a:t>
            </a:r>
            <a:br>
              <a:rPr lang="en-US" altLang="en-US" sz="1800" dirty="0" smtClean="0"/>
            </a:br>
            <a:r>
              <a:rPr lang="en-US" altLang="en-US" sz="1800" dirty="0" smtClean="0"/>
              <a:t>to drains being knocked out of</a:t>
            </a:r>
            <a:br>
              <a:rPr lang="en-US" altLang="en-US" sz="1800" dirty="0" smtClean="0"/>
            </a:br>
            <a:r>
              <a:rPr lang="en-US" altLang="en-US" sz="1800" dirty="0" smtClean="0"/>
              <a:t>level during the concrete pour</a:t>
            </a:r>
            <a:endParaRPr lang="en-US" altLang="en-US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pic>
        <p:nvPicPr>
          <p:cNvPr id="148490" name="Picture 7">
            <a:extLst>
              <a:ext uri="{FF2B5EF4-FFF2-40B4-BE49-F238E27FC236}">
                <a16:creationId xmlns="" xmlns:a16="http://schemas.microsoft.com/office/drawing/2014/main" id="{EAC97D93-9E81-41C4-8FCC-3D8594EF5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485" y="2857227"/>
            <a:ext cx="2298280" cy="1683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wooden fence&#10;&#10;Description automatically generated">
            <a:extLst>
              <a:ext uri="{FF2B5EF4-FFF2-40B4-BE49-F238E27FC236}">
                <a16:creationId xmlns:a16="http://schemas.microsoft.com/office/drawing/2014/main" xmlns="" id="{7005116D-9D9B-47AD-B648-7DD3F5C65E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51" y="507575"/>
            <a:ext cx="3549139" cy="4732185"/>
          </a:xfrm>
          <a:prstGeom prst="rect">
            <a:avLst/>
          </a:prstGeom>
        </p:spPr>
      </p:pic>
      <p:pic>
        <p:nvPicPr>
          <p:cNvPr id="8" name="Picture 7" descr="A picture containing indoor, dirty, sitting, white&#10;&#10;Description automatically generated">
            <a:extLst>
              <a:ext uri="{FF2B5EF4-FFF2-40B4-BE49-F238E27FC236}">
                <a16:creationId xmlns:a16="http://schemas.microsoft.com/office/drawing/2014/main" xmlns="" id="{3F179609-4F0A-4772-B9A4-340E3CA267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5" t="29681" r="40533" b="38925"/>
          <a:stretch/>
        </p:blipFill>
        <p:spPr>
          <a:xfrm>
            <a:off x="8944930" y="1707735"/>
            <a:ext cx="1820095" cy="3532026"/>
          </a:xfrm>
          <a:prstGeom prst="rect">
            <a:avLst/>
          </a:prstGeom>
        </p:spPr>
      </p:pic>
      <p:pic>
        <p:nvPicPr>
          <p:cNvPr id="9" name="Picture 8" descr="A picture containing indoor, white, dirty, black&#10;&#10;Description automatically generated">
            <a:extLst>
              <a:ext uri="{FF2B5EF4-FFF2-40B4-BE49-F238E27FC236}">
                <a16:creationId xmlns:a16="http://schemas.microsoft.com/office/drawing/2014/main" xmlns="" id="{03FF7639-A240-4BA9-8BD1-977F25039D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8" t="23288" r="29718" b="21700"/>
          <a:stretch/>
        </p:blipFill>
        <p:spPr>
          <a:xfrm>
            <a:off x="6827019" y="1707734"/>
            <a:ext cx="1902913" cy="3538531"/>
          </a:xfrm>
          <a:prstGeom prst="rect">
            <a:avLst/>
          </a:prstGeom>
        </p:spPr>
      </p:pic>
      <p:pic>
        <p:nvPicPr>
          <p:cNvPr id="10" name="Picture 9" descr="A picture containing indoor, sitting, small, white&#10;&#10;Description automatically generated">
            <a:extLst>
              <a:ext uri="{FF2B5EF4-FFF2-40B4-BE49-F238E27FC236}">
                <a16:creationId xmlns:a16="http://schemas.microsoft.com/office/drawing/2014/main" xmlns="" id="{2847FE25-EB0C-41F2-98B6-016088057E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0" t="25555" r="24815" b="13334"/>
          <a:stretch/>
        </p:blipFill>
        <p:spPr>
          <a:xfrm>
            <a:off x="4618461" y="1711860"/>
            <a:ext cx="1993560" cy="35369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B5F02A5-10CF-4CA2-8B99-68A556FC2D45}"/>
              </a:ext>
            </a:extLst>
          </p:cNvPr>
          <p:cNvSpPr txBox="1"/>
          <p:nvPr/>
        </p:nvSpPr>
        <p:spPr>
          <a:xfrm>
            <a:off x="4712043" y="507575"/>
            <a:ext cx="1806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View from ceiling after wood form removed.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FCCD5DB-E4F8-466D-94F4-D9B82D3FC371}"/>
              </a:ext>
            </a:extLst>
          </p:cNvPr>
          <p:cNvSpPr txBox="1"/>
          <p:nvPr/>
        </p:nvSpPr>
        <p:spPr>
          <a:xfrm>
            <a:off x="6940073" y="507576"/>
            <a:ext cx="16603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Glue 3” PVC pipe up into Drain Hub connection.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031D3DA-1CC6-45FB-A6F2-4EA9036717E0}"/>
              </a:ext>
            </a:extLst>
          </p:cNvPr>
          <p:cNvSpPr txBox="1"/>
          <p:nvPr/>
        </p:nvSpPr>
        <p:spPr>
          <a:xfrm>
            <a:off x="9022069" y="507575"/>
            <a:ext cx="1660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Attach Firestop Collar</a:t>
            </a:r>
          </a:p>
        </p:txBody>
      </p:sp>
      <p:pic>
        <p:nvPicPr>
          <p:cNvPr id="14" name="Picture 5">
            <a:extLst>
              <a:ext uri="{FF2B5EF4-FFF2-40B4-BE49-F238E27FC236}">
                <a16:creationId xmlns="" xmlns:a16="http://schemas.microsoft.com/office/drawing/2014/main" id="{FA04B830-A5B5-4475-A090-C0398C89D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" b="35513"/>
          <a:stretch>
            <a:fillRect/>
          </a:stretch>
        </p:blipFill>
        <p:spPr bwMode="auto">
          <a:xfrm>
            <a:off x="606451" y="5622109"/>
            <a:ext cx="4876712" cy="720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76581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850697BC-488F-4F1E-A1CD-79BDD4912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5930" y="346167"/>
            <a:ext cx="2312453" cy="158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280" name="Picture 6" descr="I:\Library\Photos\Product Photos\Color\2_Drainage\C861-23XF.jpg">
            <a:extLst>
              <a:ext uri="{FF2B5EF4-FFF2-40B4-BE49-F238E27FC236}">
                <a16:creationId xmlns="" xmlns:a16="http://schemas.microsoft.com/office/drawing/2014/main" id="{17B0A95E-5856-4E34-B304-DCA728FCC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0918" y="346167"/>
            <a:ext cx="2537611" cy="154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947C5FE6-2577-4C1B-AB29-76BE125D46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68" y="2639045"/>
            <a:ext cx="2353976" cy="1588934"/>
          </a:xfrm>
          <a:prstGeom prst="rect">
            <a:avLst/>
          </a:prstGeom>
        </p:spPr>
      </p:pic>
      <p:pic>
        <p:nvPicPr>
          <p:cNvPr id="182282" name="Picture 8" descr="I:\Library\Photos\Product Photos\Color\2_Drainage\C861-3P2 b.jpg">
            <a:extLst>
              <a:ext uri="{FF2B5EF4-FFF2-40B4-BE49-F238E27FC236}">
                <a16:creationId xmlns="" xmlns:a16="http://schemas.microsoft.com/office/drawing/2014/main" id="{297DC08C-2708-461A-95D6-CA6FA161DC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8" t="14803" r="5772" b="10580"/>
          <a:stretch/>
        </p:blipFill>
        <p:spPr bwMode="auto">
          <a:xfrm>
            <a:off x="723818" y="4930536"/>
            <a:ext cx="2613512" cy="158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79" name="Picture 5" descr="I:\Library\Photos\Product Photos\Color\2_Drainage\C861-22x.jpg">
            <a:extLst>
              <a:ext uri="{FF2B5EF4-FFF2-40B4-BE49-F238E27FC236}">
                <a16:creationId xmlns="" xmlns:a16="http://schemas.microsoft.com/office/drawing/2014/main" id="{5E52C2FB-852A-4D78-8DC7-E97313F82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89496" y="4930535"/>
            <a:ext cx="2300069" cy="158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="" xmlns:a16="http://schemas.microsoft.com/office/drawing/2014/main" id="{A5A17FC0-D416-4C8B-A9E6-5924D352B9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955127" y="-680"/>
            <a:ext cx="4236873" cy="685868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2276" name="TextBox 1">
            <a:extLst>
              <a:ext uri="{FF2B5EF4-FFF2-40B4-BE49-F238E27FC236}">
                <a16:creationId xmlns="" xmlns:a16="http://schemas.microsoft.com/office/drawing/2014/main" id="{EEEA0542-E3B8-42A1-8425-D45480AB4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2152" y="1010485"/>
            <a:ext cx="2840391" cy="335395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4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FLOOR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4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SINKS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="" xmlns:a16="http://schemas.microsoft.com/office/drawing/2014/main" id="{982DC870-E8E5-4050-B10C-CC24FC67E5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0" y="2285774"/>
            <a:ext cx="8020742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="" xmlns:a16="http://schemas.microsoft.com/office/drawing/2014/main" id="{FF76A74F-C283-4DED-BD4D-086753B7CB0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1" y="4571549"/>
            <a:ext cx="8113985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="" xmlns:a16="http://schemas.microsoft.com/office/drawing/2014/main" id="{3B2791FB-B2F7-4BBE-B8D8-74C37FF9E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064319" y="-680"/>
            <a:ext cx="0" cy="6858003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="" xmlns:a16="http://schemas.microsoft.com/office/drawing/2014/main" id="{9891B5DE-6811-4844-BB18-472A3F360EE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020742" y="-680"/>
            <a:ext cx="0" cy="224028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2277" name="Picture 3" descr="I:\Library\Photos\Product Photos\Color\2_Drainage\C860-293X.jpg">
            <a:extLst>
              <a:ext uri="{FF2B5EF4-FFF2-40B4-BE49-F238E27FC236}">
                <a16:creationId xmlns="" xmlns:a16="http://schemas.microsoft.com/office/drawing/2014/main" id="{30F4E5D2-1887-4ACD-8F26-F69677BECF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0" t="6969" r="9231" b="6114"/>
          <a:stretch/>
        </p:blipFill>
        <p:spPr bwMode="auto">
          <a:xfrm>
            <a:off x="5272149" y="2636436"/>
            <a:ext cx="1534768" cy="171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9" name="Straight Connector 88">
            <a:extLst>
              <a:ext uri="{FF2B5EF4-FFF2-40B4-BE49-F238E27FC236}">
                <a16:creationId xmlns="" xmlns:a16="http://schemas.microsoft.com/office/drawing/2014/main" id="{77A9CA3A-7216-41E0-B3CD-058077FD39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340636" y="4571549"/>
            <a:ext cx="1892695" cy="0"/>
          </a:xfrm>
          <a:prstGeom prst="line">
            <a:avLst/>
          </a:prstGeom>
          <a:ln w="15875">
            <a:solidFill>
              <a:srgbClr val="FFFFFF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274" name="Title 1">
            <a:extLst>
              <a:ext uri="{FF2B5EF4-FFF2-40B4-BE49-F238E27FC236}">
                <a16:creationId xmlns="" xmlns:a16="http://schemas.microsoft.com/office/drawing/2014/main" id="{28D1B570-503A-4DC7-BD4A-F26B9013E552}"/>
              </a:ext>
            </a:extLst>
          </p:cNvPr>
          <p:cNvSpPr>
            <a:spLocks/>
          </p:cNvSpPr>
          <p:nvPr/>
        </p:nvSpPr>
        <p:spPr bwMode="auto">
          <a:xfrm>
            <a:off x="1905000" y="3886200"/>
            <a:ext cx="533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4000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9680754F-42B6-42DA-B59F-124238B812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96342" y="5549639"/>
            <a:ext cx="2002687" cy="104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613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563B85D-FC16-4B70-B29A-8335F48FD2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4" t="38108" r="2238" b="26321"/>
          <a:stretch/>
        </p:blipFill>
        <p:spPr>
          <a:xfrm>
            <a:off x="4386" y="5594"/>
            <a:ext cx="4056758" cy="2288030"/>
          </a:xfrm>
          <a:prstGeom prst="rect">
            <a:avLst/>
          </a:prstGeom>
        </p:spPr>
      </p:pic>
      <p:pic>
        <p:nvPicPr>
          <p:cNvPr id="7" name="Picture 12" descr="C8222PSQ">
            <a:extLst>
              <a:ext uri="{FF2B5EF4-FFF2-40B4-BE49-F238E27FC236}">
                <a16:creationId xmlns="" xmlns:a16="http://schemas.microsoft.com/office/drawing/2014/main" id="{4242D88F-9951-4DDF-A9E0-35E91CBAF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6931" y="109170"/>
            <a:ext cx="2715155" cy="182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C822C3DSR">
            <a:extLst>
              <a:ext uri="{FF2B5EF4-FFF2-40B4-BE49-F238E27FC236}">
                <a16:creationId xmlns="" xmlns:a16="http://schemas.microsoft.com/office/drawing/2014/main" id="{F897FCCF-4578-48A2-9509-959DA7335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1549" y="207705"/>
            <a:ext cx="2783563" cy="184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C822-M3DNR">
            <a:extLst>
              <a:ext uri="{FF2B5EF4-FFF2-40B4-BE49-F238E27FC236}">
                <a16:creationId xmlns="" xmlns:a16="http://schemas.microsoft.com/office/drawing/2014/main" id="{362E1835-5F00-4FFB-B666-7EDFE1122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6" t="13497" r="8071" b="12716"/>
          <a:stretch/>
        </p:blipFill>
        <p:spPr bwMode="auto">
          <a:xfrm>
            <a:off x="659531" y="2518275"/>
            <a:ext cx="2674271" cy="189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C822F3PNR">
            <a:extLst>
              <a:ext uri="{FF2B5EF4-FFF2-40B4-BE49-F238E27FC236}">
                <a16:creationId xmlns="" xmlns:a16="http://schemas.microsoft.com/office/drawing/2014/main" id="{FB472DDD-CD73-4CB8-8C8C-450ED9124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9688" y="4827019"/>
            <a:ext cx="2634114" cy="194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A5A17FC0-D416-4C8B-A9E6-5924D352B9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067495" y="2300641"/>
            <a:ext cx="8124506" cy="455736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="" xmlns:a16="http://schemas.microsoft.com/office/drawing/2014/main" id="{B3CB4674-720B-4841-936E-926BCFB1E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5995" y="3291600"/>
            <a:ext cx="6465287" cy="167912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DECK DRAINS &amp; DECK CLEANOUTS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982DC870-E8E5-4050-B10C-CC24FC67E5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0" y="2285774"/>
            <a:ext cx="12188952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FF76A74F-C283-4DED-BD4D-086753B7CB0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0" y="4571548"/>
            <a:ext cx="4064320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3B2791FB-B2F7-4BBE-B8D8-74C37FF9E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064319" y="-680"/>
            <a:ext cx="0" cy="6858003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9891B5DE-6811-4844-BB18-472A3F360EE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020742" y="-680"/>
            <a:ext cx="0" cy="224028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77A9CA3A-7216-41E0-B3CD-058077FD39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746931" y="5336249"/>
            <a:ext cx="5486400" cy="0"/>
          </a:xfrm>
          <a:prstGeom prst="line">
            <a:avLst/>
          </a:prstGeom>
          <a:ln w="15875">
            <a:solidFill>
              <a:srgbClr val="FFFFFF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70F5B10-2DEB-4413-AC25-4E41887C70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96342" y="5549639"/>
            <a:ext cx="2002687" cy="104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26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12" descr="C8603PZ">
            <a:extLst>
              <a:ext uri="{FF2B5EF4-FFF2-40B4-BE49-F238E27FC236}">
                <a16:creationId xmlns="" xmlns:a16="http://schemas.microsoft.com/office/drawing/2014/main" id="{BD474BA8-294F-4695-A136-2B0F46A97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914" y="609600"/>
            <a:ext cx="2573337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299" name="Picture 6" descr="C8604SS">
            <a:extLst>
              <a:ext uri="{FF2B5EF4-FFF2-40B4-BE49-F238E27FC236}">
                <a16:creationId xmlns="" xmlns:a16="http://schemas.microsoft.com/office/drawing/2014/main" id="{786587DE-A6EC-42E1-A09B-C35306A02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426" y="2538413"/>
            <a:ext cx="1958975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00" name="Picture 7" descr="C86023i">
            <a:extLst>
              <a:ext uri="{FF2B5EF4-FFF2-40B4-BE49-F238E27FC236}">
                <a16:creationId xmlns="" xmlns:a16="http://schemas.microsoft.com/office/drawing/2014/main" id="{1F6BD21F-C590-40AB-993A-8A0AFBC4B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13" y="4114800"/>
            <a:ext cx="2843212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1" name="Rectangle 11">
            <a:extLst>
              <a:ext uri="{FF2B5EF4-FFF2-40B4-BE49-F238E27FC236}">
                <a16:creationId xmlns="" xmlns:a16="http://schemas.microsoft.com/office/drawing/2014/main" id="{39D358A5-559A-4EC9-BDC0-99C401DECAE5}"/>
              </a:ext>
            </a:extLst>
          </p:cNvPr>
          <p:cNvSpPr>
            <a:spLocks/>
          </p:cNvSpPr>
          <p:nvPr/>
        </p:nvSpPr>
        <p:spPr bwMode="auto">
          <a:xfrm>
            <a:off x="1905000" y="1981200"/>
            <a:ext cx="4800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en-US" sz="2000" b="1" dirty="0">
                <a:solidFill>
                  <a:srgbClr val="000000"/>
                </a:solidFill>
              </a:rPr>
              <a:t>Great for large floors or outdoor areas</a:t>
            </a:r>
            <a:endParaRPr lang="en-US" altLang="en-US" sz="800" b="1" dirty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r>
              <a:rPr lang="en-US" altLang="en-US" sz="2000" b="1" dirty="0">
                <a:solidFill>
                  <a:srgbClr val="000000"/>
                </a:solidFill>
              </a:rPr>
              <a:t>A variety of options and accessories</a:t>
            </a:r>
            <a:br>
              <a:rPr lang="en-US" altLang="en-US" sz="2000" b="1" dirty="0">
                <a:solidFill>
                  <a:srgbClr val="000000"/>
                </a:solidFill>
              </a:rPr>
            </a:br>
            <a:r>
              <a:rPr lang="en-US" altLang="en-US" sz="2000" b="1" dirty="0">
                <a:solidFill>
                  <a:srgbClr val="000000"/>
                </a:solidFill>
              </a:rPr>
              <a:t>to suit numerous applications</a:t>
            </a:r>
            <a:endParaRPr lang="en-US" altLang="en-US" sz="800" b="1" dirty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r>
              <a:rPr lang="en-US" altLang="en-US" sz="2000" b="1" dirty="0">
                <a:solidFill>
                  <a:srgbClr val="000000"/>
                </a:solidFill>
              </a:rPr>
              <a:t>ABS/PVC models with Sch. 40</a:t>
            </a:r>
            <a:br>
              <a:rPr lang="en-US" altLang="en-US" sz="2000" b="1" dirty="0">
                <a:solidFill>
                  <a:srgbClr val="000000"/>
                </a:solidFill>
              </a:rPr>
            </a:br>
            <a:r>
              <a:rPr lang="en-US" altLang="en-US" sz="2000" b="1" dirty="0">
                <a:solidFill>
                  <a:srgbClr val="000000"/>
                </a:solidFill>
              </a:rPr>
              <a:t>hub connection</a:t>
            </a:r>
            <a:endParaRPr lang="en-US" altLang="en-US" sz="800" b="1" dirty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r>
              <a:rPr lang="en-US" altLang="en-US" sz="2000" b="1" dirty="0">
                <a:solidFill>
                  <a:srgbClr val="000000"/>
                </a:solidFill>
              </a:rPr>
              <a:t>Cast iron models with No-hub</a:t>
            </a:r>
            <a:br>
              <a:rPr lang="en-US" altLang="en-US" sz="2000" b="1" dirty="0">
                <a:solidFill>
                  <a:srgbClr val="000000"/>
                </a:solidFill>
              </a:rPr>
            </a:br>
            <a:r>
              <a:rPr lang="en-US" altLang="en-US" sz="2000" b="1" dirty="0">
                <a:solidFill>
                  <a:srgbClr val="000000"/>
                </a:solidFill>
              </a:rPr>
              <a:t>or Push-Joint connection</a:t>
            </a:r>
            <a:endParaRPr lang="en-US" altLang="en-US" sz="800" b="1" dirty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r>
              <a:rPr lang="en-US" altLang="en-US" sz="2000" b="1" dirty="0">
                <a:solidFill>
                  <a:srgbClr val="000000"/>
                </a:solidFill>
              </a:rPr>
              <a:t>Stainless </a:t>
            </a:r>
            <a:r>
              <a:rPr lang="en-US" altLang="en-US" sz="2000" b="1" dirty="0" smtClean="0">
                <a:solidFill>
                  <a:srgbClr val="000000"/>
                </a:solidFill>
              </a:rPr>
              <a:t>Steel </a:t>
            </a:r>
            <a:r>
              <a:rPr lang="en-US" altLang="en-US" sz="2000" b="1" dirty="0">
                <a:solidFill>
                  <a:srgbClr val="000000"/>
                </a:solidFill>
              </a:rPr>
              <a:t>models for</a:t>
            </a:r>
            <a:br>
              <a:rPr lang="en-US" altLang="en-US" sz="2000" b="1" dirty="0">
                <a:solidFill>
                  <a:srgbClr val="000000"/>
                </a:solidFill>
              </a:rPr>
            </a:br>
            <a:r>
              <a:rPr lang="en-US" altLang="en-US" sz="2000" b="1" dirty="0">
                <a:solidFill>
                  <a:srgbClr val="000000"/>
                </a:solidFill>
              </a:rPr>
              <a:t>special applications</a:t>
            </a:r>
          </a:p>
        </p:txBody>
      </p:sp>
      <p:sp>
        <p:nvSpPr>
          <p:cNvPr id="183302" name="Title 1">
            <a:extLst>
              <a:ext uri="{FF2B5EF4-FFF2-40B4-BE49-F238E27FC236}">
                <a16:creationId xmlns="" xmlns:a16="http://schemas.microsoft.com/office/drawing/2014/main" id="{AF025B88-A3C6-4A6B-9700-C0332D9591F2}"/>
              </a:ext>
            </a:extLst>
          </p:cNvPr>
          <p:cNvSpPr>
            <a:spLocks/>
          </p:cNvSpPr>
          <p:nvPr/>
        </p:nvSpPr>
        <p:spPr bwMode="auto">
          <a:xfrm>
            <a:off x="1676400" y="868363"/>
            <a:ext cx="495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b="1">
                <a:solidFill>
                  <a:srgbClr val="000000"/>
                </a:solidFill>
              </a:rPr>
              <a:t>Large-capacity Floor Drains</a:t>
            </a:r>
          </a:p>
        </p:txBody>
      </p:sp>
      <p:pic>
        <p:nvPicPr>
          <p:cNvPr id="183303" name="Picture 7">
            <a:extLst>
              <a:ext uri="{FF2B5EF4-FFF2-40B4-BE49-F238E27FC236}">
                <a16:creationId xmlns="" xmlns:a16="http://schemas.microsoft.com/office/drawing/2014/main" id="{BDD3D7BD-0941-4886-A338-FD518893AA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161925"/>
            <a:ext cx="3300413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10" descr="C8613P2">
            <a:extLst>
              <a:ext uri="{FF2B5EF4-FFF2-40B4-BE49-F238E27FC236}">
                <a16:creationId xmlns="" xmlns:a16="http://schemas.microsoft.com/office/drawing/2014/main" id="{EE83E83B-89AF-46F4-BBCB-80DF23E68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33401"/>
            <a:ext cx="47244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3" name="Title 1">
            <a:extLst>
              <a:ext uri="{FF2B5EF4-FFF2-40B4-BE49-F238E27FC236}">
                <a16:creationId xmlns="" xmlns:a16="http://schemas.microsoft.com/office/drawing/2014/main" id="{E8DC5FAF-A5D3-495A-BE19-5B334F4E6D1B}"/>
              </a:ext>
            </a:extLst>
          </p:cNvPr>
          <p:cNvSpPr>
            <a:spLocks/>
          </p:cNvSpPr>
          <p:nvPr/>
        </p:nvSpPr>
        <p:spPr bwMode="auto">
          <a:xfrm>
            <a:off x="1676400" y="990600"/>
            <a:ext cx="4267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b="1">
                <a:solidFill>
                  <a:srgbClr val="000000"/>
                </a:solidFill>
              </a:rPr>
              <a:t>PVC Square Floor Sinks</a:t>
            </a:r>
          </a:p>
        </p:txBody>
      </p:sp>
      <p:sp>
        <p:nvSpPr>
          <p:cNvPr id="184324" name="Rectangle 7">
            <a:extLst>
              <a:ext uri="{FF2B5EF4-FFF2-40B4-BE49-F238E27FC236}">
                <a16:creationId xmlns="" xmlns:a16="http://schemas.microsoft.com/office/drawing/2014/main" id="{72ADC785-5B81-42EC-9517-7003BC2C12CA}"/>
              </a:ext>
            </a:extLst>
          </p:cNvPr>
          <p:cNvSpPr>
            <a:spLocks/>
          </p:cNvSpPr>
          <p:nvPr/>
        </p:nvSpPr>
        <p:spPr bwMode="auto">
          <a:xfrm>
            <a:off x="1816100" y="2057400"/>
            <a:ext cx="4648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en-US" sz="2000" b="1">
                <a:solidFill>
                  <a:srgbClr val="000000"/>
                </a:solidFill>
              </a:rPr>
              <a:t>A great alternative to cast iron sinks</a:t>
            </a:r>
            <a:endParaRPr lang="en-US" altLang="en-US" sz="800" b="1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r>
              <a:rPr lang="en-US" altLang="en-US" sz="2000" b="1">
                <a:solidFill>
                  <a:srgbClr val="000000"/>
                </a:solidFill>
              </a:rPr>
              <a:t>Non-porous, bacteria/heat resistant and corrosion proof</a:t>
            </a:r>
            <a:r>
              <a:rPr lang="en-US" altLang="en-US" sz="800" b="1">
                <a:solidFill>
                  <a:srgbClr val="000000"/>
                </a:solidFill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altLang="en-US" sz="2000" b="1">
                <a:solidFill>
                  <a:srgbClr val="000000"/>
                </a:solidFill>
              </a:rPr>
              <a:t>A variety of options and accessories</a:t>
            </a:r>
            <a:br>
              <a:rPr lang="en-US" altLang="en-US" sz="2000" b="1">
                <a:solidFill>
                  <a:srgbClr val="000000"/>
                </a:solidFill>
              </a:rPr>
            </a:br>
            <a:r>
              <a:rPr lang="en-US" altLang="en-US" sz="2000" b="1">
                <a:solidFill>
                  <a:srgbClr val="000000"/>
                </a:solidFill>
              </a:rPr>
              <a:t>to suit numerous applications</a:t>
            </a:r>
            <a:endParaRPr lang="en-US" altLang="en-US" sz="800" b="1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r>
              <a:rPr lang="en-US" altLang="en-US" sz="2000" b="1">
                <a:solidFill>
                  <a:srgbClr val="000000"/>
                </a:solidFill>
              </a:rPr>
              <a:t>Molded from our high-grade, impact resistant PVC for durability</a:t>
            </a:r>
            <a:endParaRPr lang="en-US" altLang="en-US" sz="800" b="1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r>
              <a:rPr lang="en-US" altLang="en-US" sz="2000" b="1">
                <a:solidFill>
                  <a:srgbClr val="000000"/>
                </a:solidFill>
              </a:rPr>
              <a:t>Easier connection to Sch. 40 DWV</a:t>
            </a:r>
          </a:p>
        </p:txBody>
      </p:sp>
      <p:pic>
        <p:nvPicPr>
          <p:cNvPr id="184325" name="Picture 11" descr="C8613PZ2">
            <a:extLst>
              <a:ext uri="{FF2B5EF4-FFF2-40B4-BE49-F238E27FC236}">
                <a16:creationId xmlns="" xmlns:a16="http://schemas.microsoft.com/office/drawing/2014/main" id="{CC13F015-3710-40AC-8B9E-3247F6BBD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657601"/>
            <a:ext cx="29718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6" name="Title 1">
            <a:extLst>
              <a:ext uri="{FF2B5EF4-FFF2-40B4-BE49-F238E27FC236}">
                <a16:creationId xmlns="" xmlns:a16="http://schemas.microsoft.com/office/drawing/2014/main" id="{4E54983A-F90A-44DC-A0A5-1D0B0ADE4502}"/>
              </a:ext>
            </a:extLst>
          </p:cNvPr>
          <p:cNvSpPr>
            <a:spLocks/>
          </p:cNvSpPr>
          <p:nvPr/>
        </p:nvSpPr>
        <p:spPr bwMode="auto">
          <a:xfrm>
            <a:off x="5943600" y="5334000"/>
            <a:ext cx="2514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with stainless steel open-half strainer</a:t>
            </a:r>
          </a:p>
        </p:txBody>
      </p:sp>
      <p:pic>
        <p:nvPicPr>
          <p:cNvPr id="184327" name="Picture 7">
            <a:extLst>
              <a:ext uri="{FF2B5EF4-FFF2-40B4-BE49-F238E27FC236}">
                <a16:creationId xmlns="" xmlns:a16="http://schemas.microsoft.com/office/drawing/2014/main" id="{E10F5CF8-DA15-489F-B83E-250856163F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9226"/>
            <a:ext cx="4821238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>
            <a:extLst>
              <a:ext uri="{FF2B5EF4-FFF2-40B4-BE49-F238E27FC236}">
                <a16:creationId xmlns="" xmlns:a16="http://schemas.microsoft.com/office/drawing/2014/main" id="{0874167B-43C1-4FEC-A50B-6532FCBB4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4370" y="430423"/>
            <a:ext cx="9119971" cy="581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="" xmlns:a16="http://schemas.microsoft.com/office/drawing/2014/main" id="{276851D6-0F40-46D2-AB74-E5A7FFD1E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351" y="433546"/>
            <a:ext cx="11139855" cy="93044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5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TRENCH DRAINS</a:t>
            </a:r>
          </a:p>
        </p:txBody>
      </p:sp>
      <p:pic>
        <p:nvPicPr>
          <p:cNvPr id="5" name="Picture 6" descr="cover-shot">
            <a:extLst>
              <a:ext uri="{FF2B5EF4-FFF2-40B4-BE49-F238E27FC236}">
                <a16:creationId xmlns="" xmlns:a16="http://schemas.microsoft.com/office/drawing/2014/main" id="{DD5C17EF-044C-4743-BA6F-F7EA725D88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67" r="4093" b="11667"/>
          <a:stretch/>
        </p:blipFill>
        <p:spPr bwMode="auto">
          <a:xfrm>
            <a:off x="266870" y="2234243"/>
            <a:ext cx="5673539" cy="419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 descr="A close up of a device&#10;&#10;Description automatically generated">
            <a:extLst>
              <a:ext uri="{FF2B5EF4-FFF2-40B4-BE49-F238E27FC236}">
                <a16:creationId xmlns="" xmlns:a16="http://schemas.microsoft.com/office/drawing/2014/main" id="{232318A5-F476-439D-9263-4BCB365C8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0635" y="2426819"/>
            <a:ext cx="5689972" cy="349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A310FC8-BC9D-4C5C-A8FB-7D6A5620C9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6342" y="5549639"/>
            <a:ext cx="2002687" cy="104606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3A2DDF33-7AC0-43CE-81CE-01E4333F7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215" y="649618"/>
            <a:ext cx="404812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>
            <a:extLst>
              <a:ext uri="{FF2B5EF4-FFF2-40B4-BE49-F238E27FC236}">
                <a16:creationId xmlns="" xmlns:a16="http://schemas.microsoft.com/office/drawing/2014/main" id="{0658E454-7ECC-4410-A056-FB6EEAACF6D1}"/>
              </a:ext>
            </a:extLst>
          </p:cNvPr>
          <p:cNvSpPr>
            <a:spLocks/>
          </p:cNvSpPr>
          <p:nvPr/>
        </p:nvSpPr>
        <p:spPr bwMode="auto">
          <a:xfrm>
            <a:off x="4092215" y="1581973"/>
            <a:ext cx="4551453" cy="457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>
              <a:defRPr sz="4400">
                <a:solidFill>
                  <a:schemeClr val="tx1"/>
                </a:solidFill>
                <a:latin typeface="Calibri" pitchFamily="34" charset="0"/>
              </a:defRPr>
            </a:lvl1pPr>
            <a:lvl2pPr algn="ctr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en-US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6-inch HDPE Trench Drain System</a:t>
            </a:r>
            <a:endParaRPr lang="en-US" altLang="en-US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1356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>
            <a:extLst>
              <a:ext uri="{FF2B5EF4-FFF2-40B4-BE49-F238E27FC236}">
                <a16:creationId xmlns="" xmlns:a16="http://schemas.microsoft.com/office/drawing/2014/main" id="{E91D228D-F1FD-476C-8D2B-1405EE37C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6" t="4259" r="5788" b="1401"/>
          <a:stretch>
            <a:fillRect/>
          </a:stretch>
        </p:blipFill>
        <p:spPr bwMode="auto">
          <a:xfrm>
            <a:off x="6558953" y="523965"/>
            <a:ext cx="4587455" cy="3271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2">
            <a:extLst>
              <a:ext uri="{FF2B5EF4-FFF2-40B4-BE49-F238E27FC236}">
                <a16:creationId xmlns="" xmlns:a16="http://schemas.microsoft.com/office/drawing/2014/main" id="{3A2DDF33-7AC0-43CE-81CE-01E4333F7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63" y="673264"/>
            <a:ext cx="404812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9" name="Title 1">
            <a:extLst>
              <a:ext uri="{FF2B5EF4-FFF2-40B4-BE49-F238E27FC236}">
                <a16:creationId xmlns="" xmlns:a16="http://schemas.microsoft.com/office/drawing/2014/main" id="{2F3E236D-DD30-478A-A61B-DBEA5CF3B78A}"/>
              </a:ext>
            </a:extLst>
          </p:cNvPr>
          <p:cNvSpPr>
            <a:spLocks/>
          </p:cNvSpPr>
          <p:nvPr/>
        </p:nvSpPr>
        <p:spPr bwMode="auto">
          <a:xfrm>
            <a:off x="641657" y="2434732"/>
            <a:ext cx="6453898" cy="2667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>
              <a:defRPr sz="4400">
                <a:solidFill>
                  <a:schemeClr val="tx1"/>
                </a:solidFill>
                <a:latin typeface="Calibri" pitchFamily="34" charset="0"/>
              </a:defRPr>
            </a:lvl1pPr>
            <a:lvl2pPr algn="ctr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65760" indent="-365760" algn="l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b="1" dirty="0">
                <a:solidFill>
                  <a:prstClr val="black"/>
                </a:solidFill>
                <a:latin typeface="Franklin Gothic Medium" panose="020B0603020102020204" pitchFamily="34" charset="0"/>
              </a:rPr>
              <a:t>Tough, lightweight HDPE material</a:t>
            </a:r>
          </a:p>
          <a:p>
            <a:pPr marL="365760" indent="-365760" algn="l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b="1" dirty="0">
                <a:solidFill>
                  <a:prstClr val="black"/>
                </a:solidFill>
                <a:latin typeface="Franklin Gothic Medium" panose="020B0603020102020204" pitchFamily="34" charset="0"/>
              </a:rPr>
              <a:t>72" Sloped &amp; neutral channel </a:t>
            </a:r>
            <a:r>
              <a:rPr lang="en-US" altLang="en-US" sz="2000" b="1" dirty="0" smtClean="0">
                <a:solidFill>
                  <a:prstClr val="black"/>
                </a:solidFill>
                <a:latin typeface="Franklin Gothic Medium" panose="020B0603020102020204" pitchFamily="34" charset="0"/>
              </a:rPr>
              <a:t>sections, </a:t>
            </a:r>
            <a:br>
              <a:rPr lang="en-US" altLang="en-US" sz="2000" b="1" dirty="0" smtClean="0">
                <a:solidFill>
                  <a:prstClr val="black"/>
                </a:solidFill>
                <a:latin typeface="Franklin Gothic Medium" panose="020B0603020102020204" pitchFamily="34" charset="0"/>
              </a:rPr>
            </a:br>
            <a:r>
              <a:rPr lang="en-US" altLang="en-US" sz="2000" b="1" dirty="0" smtClean="0">
                <a:solidFill>
                  <a:prstClr val="black"/>
                </a:solidFill>
                <a:latin typeface="Franklin Gothic Medium" panose="020B0603020102020204" pitchFamily="34" charset="0"/>
              </a:rPr>
              <a:t>36” Grate sections</a:t>
            </a:r>
          </a:p>
          <a:p>
            <a:pPr marL="365760" indent="-365760" algn="l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b="1" dirty="0" smtClean="0">
                <a:solidFill>
                  <a:prstClr val="black"/>
                </a:solidFill>
                <a:latin typeface="Franklin Gothic Medium" panose="020B0603020102020204" pitchFamily="34" charset="0"/>
              </a:rPr>
              <a:t>Easily field cut on 6” increments</a:t>
            </a:r>
            <a:endParaRPr lang="en-US" altLang="en-US" sz="2000" b="1" dirty="0">
              <a:solidFill>
                <a:prstClr val="black"/>
              </a:solidFill>
              <a:latin typeface="Franklin Gothic Medium" panose="020B0603020102020204" pitchFamily="34" charset="0"/>
            </a:endParaRPr>
          </a:p>
          <a:p>
            <a:pPr marL="365760" indent="-365760" algn="l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b="1" dirty="0">
                <a:solidFill>
                  <a:prstClr val="black"/>
                </a:solidFill>
                <a:latin typeface="Franklin Gothic Medium" panose="020B0603020102020204" pitchFamily="34" charset="0"/>
              </a:rPr>
              <a:t>Construction covers and grate anchors included</a:t>
            </a:r>
          </a:p>
          <a:p>
            <a:pPr marL="365760" indent="-365760" algn="l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b="1" dirty="0">
                <a:solidFill>
                  <a:prstClr val="black"/>
                </a:solidFill>
                <a:latin typeface="Franklin Gothic Medium" panose="020B0603020102020204" pitchFamily="34" charset="0"/>
              </a:rPr>
              <a:t>Pre-molded bottom outlet and rebar anchors</a:t>
            </a:r>
          </a:p>
          <a:p>
            <a:pPr marL="365760" indent="-365760" algn="l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b="1" dirty="0">
                <a:solidFill>
                  <a:prstClr val="black"/>
                </a:solidFill>
                <a:latin typeface="Franklin Gothic Medium" panose="020B0603020102020204" pitchFamily="34" charset="0"/>
              </a:rPr>
              <a:t>Solid, interlocking channel joints do not</a:t>
            </a:r>
            <a:br>
              <a:rPr lang="en-US" altLang="en-US" sz="2000" b="1" dirty="0">
                <a:solidFill>
                  <a:prstClr val="black"/>
                </a:solidFill>
                <a:latin typeface="Franklin Gothic Medium" panose="020B0603020102020204" pitchFamily="34" charset="0"/>
              </a:rPr>
            </a:br>
            <a:r>
              <a:rPr lang="en-US" altLang="en-US" sz="2000" b="1" dirty="0">
                <a:solidFill>
                  <a:prstClr val="black"/>
                </a:solidFill>
                <a:latin typeface="Franklin Gothic Medium" panose="020B0603020102020204" pitchFamily="34" charset="0"/>
              </a:rPr>
              <a:t>require fasteners</a:t>
            </a: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0658E454-7ECC-4410-A056-FB6EEAACF6D1}"/>
              </a:ext>
            </a:extLst>
          </p:cNvPr>
          <p:cNvSpPr>
            <a:spLocks/>
          </p:cNvSpPr>
          <p:nvPr/>
        </p:nvSpPr>
        <p:spPr bwMode="auto">
          <a:xfrm>
            <a:off x="1369658" y="1575940"/>
            <a:ext cx="2884487" cy="457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>
              <a:defRPr sz="4400">
                <a:solidFill>
                  <a:schemeClr val="tx1"/>
                </a:solidFill>
                <a:latin typeface="Calibri" pitchFamily="34" charset="0"/>
              </a:defRPr>
            </a:lvl1pPr>
            <a:lvl2pPr algn="ctr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en-US" altLang="en-US" sz="2400" b="1" dirty="0">
                <a:solidFill>
                  <a:prstClr val="black"/>
                </a:solidFill>
              </a:rPr>
              <a:t>System Features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119" y="4442078"/>
            <a:ext cx="2087900" cy="1566927"/>
          </a:xfrm>
          <a:prstGeom prst="rect">
            <a:avLst/>
          </a:prstGeom>
        </p:spPr>
      </p:pic>
      <p:pic>
        <p:nvPicPr>
          <p:cNvPr id="7" name="Picture 6" descr="C:\Users\lee\Dropbox\My PC (DESKTOP-SO7HJSF)\Downloads\qr-1608148745699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656" y="5225542"/>
            <a:ext cx="1040239" cy="1126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43" y="1634927"/>
            <a:ext cx="520115" cy="398213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>
            <a:extLst>
              <a:ext uri="{FF2B5EF4-FFF2-40B4-BE49-F238E27FC236}">
                <a16:creationId xmlns="" xmlns:a16="http://schemas.microsoft.com/office/drawing/2014/main" id="{1340CED6-D760-4AC2-BAA4-178FD5158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723900"/>
            <a:ext cx="8534400" cy="525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2">
            <a:extLst>
              <a:ext uri="{FF2B5EF4-FFF2-40B4-BE49-F238E27FC236}">
                <a16:creationId xmlns="" xmlns:a16="http://schemas.microsoft.com/office/drawing/2014/main" id="{6BEC81ED-F295-44C7-82BD-CFF38C2D6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969" y="393356"/>
            <a:ext cx="404812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75E2F526-6053-4ECB-A13C-9378E58B32C4}"/>
              </a:ext>
            </a:extLst>
          </p:cNvPr>
          <p:cNvSpPr>
            <a:spLocks/>
          </p:cNvSpPr>
          <p:nvPr/>
        </p:nvSpPr>
        <p:spPr bwMode="auto">
          <a:xfrm>
            <a:off x="1376963" y="1153426"/>
            <a:ext cx="2884487" cy="457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>
              <a:defRPr sz="4400">
                <a:solidFill>
                  <a:schemeClr val="tx1"/>
                </a:solidFill>
                <a:latin typeface="Calibri" pitchFamily="34" charset="0"/>
              </a:defRPr>
            </a:lvl1pPr>
            <a:lvl2pPr algn="ctr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en-US" altLang="en-US" sz="2400" b="1" dirty="0">
                <a:solidFill>
                  <a:prstClr val="black"/>
                </a:solidFill>
              </a:rPr>
              <a:t>System Features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D8B0C105-31FB-4137-88D9-50DC3495C79F}"/>
              </a:ext>
            </a:extLst>
          </p:cNvPr>
          <p:cNvSpPr>
            <a:spLocks/>
          </p:cNvSpPr>
          <p:nvPr/>
        </p:nvSpPr>
        <p:spPr bwMode="auto">
          <a:xfrm>
            <a:off x="2362200" y="2443164"/>
            <a:ext cx="2884488" cy="68103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>
              <a:defRPr sz="4400">
                <a:solidFill>
                  <a:schemeClr val="tx1"/>
                </a:solidFill>
                <a:latin typeface="Calibri" pitchFamily="34" charset="0"/>
              </a:defRPr>
            </a:lvl1pPr>
            <a:lvl2pPr algn="ctr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en-US" altLang="en-US" sz="1800" b="1" dirty="0">
                <a:solidFill>
                  <a:prstClr val="black"/>
                </a:solidFill>
              </a:rPr>
              <a:t>      Covers slide</a:t>
            </a:r>
            <a:br>
              <a:rPr lang="en-US" altLang="en-US" sz="1800" b="1" dirty="0">
                <a:solidFill>
                  <a:prstClr val="black"/>
                </a:solidFill>
              </a:rPr>
            </a:br>
            <a:r>
              <a:rPr lang="en-US" altLang="en-US" sz="1800" b="1" dirty="0">
                <a:solidFill>
                  <a:prstClr val="black"/>
                </a:solidFill>
              </a:rPr>
              <a:t>across joints</a:t>
            </a:r>
          </a:p>
        </p:txBody>
      </p:sp>
      <p:pic>
        <p:nvPicPr>
          <p:cNvPr id="5126" name="Picture 2">
            <a:extLst>
              <a:ext uri="{FF2B5EF4-FFF2-40B4-BE49-F238E27FC236}">
                <a16:creationId xmlns="" xmlns:a16="http://schemas.microsoft.com/office/drawing/2014/main" id="{F50B04A5-2C3E-4FD2-898E-EE1B4CE0E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0" t="14545" r="30351"/>
          <a:stretch>
            <a:fillRect/>
          </a:stretch>
        </p:blipFill>
        <p:spPr bwMode="auto">
          <a:xfrm>
            <a:off x="8970964" y="4495801"/>
            <a:ext cx="1544637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A0E08D37-BDAD-415E-B04F-B6347F801F0D}"/>
              </a:ext>
            </a:extLst>
          </p:cNvPr>
          <p:cNvSpPr>
            <a:spLocks/>
          </p:cNvSpPr>
          <p:nvPr/>
        </p:nvSpPr>
        <p:spPr bwMode="auto">
          <a:xfrm>
            <a:off x="7529514" y="4419600"/>
            <a:ext cx="2884487" cy="685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>
              <a:defRPr sz="4400">
                <a:solidFill>
                  <a:schemeClr val="tx1"/>
                </a:solidFill>
                <a:latin typeface="Calibri" pitchFamily="34" charset="0"/>
              </a:defRPr>
            </a:lvl1pPr>
            <a:lvl2pPr algn="ctr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en-US" altLang="en-US" sz="1800" b="1" dirty="0">
                <a:solidFill>
                  <a:prstClr val="black"/>
                </a:solidFill>
              </a:rPr>
              <a:t>     Channel shape</a:t>
            </a:r>
          </a:p>
          <a:p>
            <a:pPr algn="l">
              <a:defRPr/>
            </a:pPr>
            <a:r>
              <a:rPr lang="en-US" altLang="en-US" sz="1800" b="1" dirty="0">
                <a:solidFill>
                  <a:prstClr val="black"/>
                </a:solidFill>
              </a:rPr>
              <a:t>improves flow</a:t>
            </a: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A6094F43-B80E-47DE-9C17-89609ECDCC5C}"/>
              </a:ext>
            </a:extLst>
          </p:cNvPr>
          <p:cNvSpPr>
            <a:spLocks/>
          </p:cNvSpPr>
          <p:nvPr/>
        </p:nvSpPr>
        <p:spPr bwMode="auto">
          <a:xfrm>
            <a:off x="8610600" y="3505200"/>
            <a:ext cx="1905000" cy="685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>
              <a:defRPr sz="4400">
                <a:solidFill>
                  <a:schemeClr val="tx1"/>
                </a:solidFill>
                <a:latin typeface="Calibri" pitchFamily="34" charset="0"/>
              </a:defRPr>
            </a:lvl1pPr>
            <a:lvl2pPr algn="ctr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en-US" altLang="en-US" sz="1800" b="1" dirty="0">
                <a:solidFill>
                  <a:prstClr val="black"/>
                </a:solidFill>
              </a:rPr>
              <a:t>   Quick-measure</a:t>
            </a:r>
            <a:br>
              <a:rPr lang="en-US" altLang="en-US" sz="1800" b="1" dirty="0">
                <a:solidFill>
                  <a:prstClr val="black"/>
                </a:solidFill>
              </a:rPr>
            </a:br>
            <a:r>
              <a:rPr lang="en-US" altLang="en-US" sz="1800" b="1" dirty="0">
                <a:solidFill>
                  <a:prstClr val="black"/>
                </a:solidFill>
              </a:rPr>
              <a:t>using ribs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09E59358-1F9D-4085-8EDD-7659070826CA}"/>
              </a:ext>
            </a:extLst>
          </p:cNvPr>
          <p:cNvSpPr>
            <a:spLocks/>
          </p:cNvSpPr>
          <p:nvPr/>
        </p:nvSpPr>
        <p:spPr bwMode="auto">
          <a:xfrm>
            <a:off x="3879850" y="1524000"/>
            <a:ext cx="2884488" cy="6810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>
              <a:defRPr sz="4400">
                <a:solidFill>
                  <a:schemeClr val="tx1"/>
                </a:solidFill>
                <a:latin typeface="Calibri" pitchFamily="34" charset="0"/>
              </a:defRPr>
            </a:lvl1pPr>
            <a:lvl2pPr algn="ctr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en-US" altLang="en-US" sz="1800" b="1" dirty="0">
                <a:solidFill>
                  <a:prstClr val="black"/>
                </a:solidFill>
              </a:rPr>
              <a:t>Iron grate frames for</a:t>
            </a:r>
          </a:p>
          <a:p>
            <a:pPr algn="l">
              <a:defRPr/>
            </a:pPr>
            <a:r>
              <a:rPr lang="en-US" altLang="en-US" sz="1800" b="1" dirty="0" smtClean="0">
                <a:solidFill>
                  <a:prstClr val="black"/>
                </a:solidFill>
              </a:rPr>
              <a:t>Traffic rated jobs</a:t>
            </a:r>
            <a:endParaRPr lang="en-US" altLang="en-US" sz="1800" b="1" dirty="0">
              <a:solidFill>
                <a:prstClr val="black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D46A02E8-0FFF-4674-80E8-96362985ECA6}"/>
              </a:ext>
            </a:extLst>
          </p:cNvPr>
          <p:cNvSpPr>
            <a:spLocks/>
          </p:cNvSpPr>
          <p:nvPr/>
        </p:nvSpPr>
        <p:spPr bwMode="auto">
          <a:xfrm>
            <a:off x="4519614" y="5289550"/>
            <a:ext cx="2884487" cy="685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>
              <a:defRPr sz="4400">
                <a:solidFill>
                  <a:schemeClr val="tx1"/>
                </a:solidFill>
                <a:latin typeface="Calibri" pitchFamily="34" charset="0"/>
              </a:defRPr>
            </a:lvl1pPr>
            <a:lvl2pPr algn="ctr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en-US" altLang="en-US" sz="1800" b="1" dirty="0">
                <a:solidFill>
                  <a:prstClr val="black"/>
                </a:solidFill>
              </a:rPr>
              <a:t>End outlet/cap</a:t>
            </a:r>
            <a:br>
              <a:rPr lang="en-US" altLang="en-US" sz="1800" b="1" dirty="0">
                <a:solidFill>
                  <a:prstClr val="black"/>
                </a:solidFill>
              </a:rPr>
            </a:br>
            <a:r>
              <a:rPr lang="en-US" altLang="en-US" sz="1800" b="1" dirty="0">
                <a:solidFill>
                  <a:prstClr val="black"/>
                </a:solidFill>
              </a:rPr>
              <a:t>fits all channels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6D4C0E73-AB7D-4E2C-9E16-D94C88331794}"/>
              </a:ext>
            </a:extLst>
          </p:cNvPr>
          <p:cNvCxnSpPr/>
          <p:nvPr/>
        </p:nvCxnSpPr>
        <p:spPr>
          <a:xfrm>
            <a:off x="3733800" y="2819400"/>
            <a:ext cx="457200" cy="22860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55C8D1E1-0F14-4078-8FF1-EE41070692C3}"/>
              </a:ext>
            </a:extLst>
          </p:cNvPr>
          <p:cNvCxnSpPr/>
          <p:nvPr/>
        </p:nvCxnSpPr>
        <p:spPr>
          <a:xfrm>
            <a:off x="2590800" y="5105400"/>
            <a:ext cx="1981200" cy="52705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ED61AD3B-043D-46FF-B5BD-4C3356BBEBA6}"/>
              </a:ext>
            </a:extLst>
          </p:cNvPr>
          <p:cNvCxnSpPr/>
          <p:nvPr/>
        </p:nvCxnSpPr>
        <p:spPr>
          <a:xfrm>
            <a:off x="5645150" y="1976438"/>
            <a:ext cx="831850" cy="22860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F9ADEAB4-AC1F-4874-87D6-DC288D7B6218}"/>
              </a:ext>
            </a:extLst>
          </p:cNvPr>
          <p:cNvCxnSpPr/>
          <p:nvPr/>
        </p:nvCxnSpPr>
        <p:spPr>
          <a:xfrm>
            <a:off x="7772400" y="3657600"/>
            <a:ext cx="1022350" cy="1905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3F2A5DB2-63FC-4C46-A0FD-3540A67C317B}"/>
              </a:ext>
            </a:extLst>
          </p:cNvPr>
          <p:cNvCxnSpPr/>
          <p:nvPr/>
        </p:nvCxnSpPr>
        <p:spPr>
          <a:xfrm>
            <a:off x="8305800" y="3448050"/>
            <a:ext cx="488950" cy="22860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E92732AB-57F9-4A4E-A464-4BD5A876F3E6}"/>
              </a:ext>
            </a:extLst>
          </p:cNvPr>
          <p:cNvCxnSpPr/>
          <p:nvPr/>
        </p:nvCxnSpPr>
        <p:spPr>
          <a:xfrm>
            <a:off x="8763000" y="5368926"/>
            <a:ext cx="762000" cy="263525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="" xmlns:a16="http://schemas.microsoft.com/office/drawing/2014/main" id="{FDAE9967-1617-4124-8AC8-6AAFBF357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14" y="152401"/>
            <a:ext cx="404812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CFB69A1F-2577-454C-9553-68A15B90A831}"/>
              </a:ext>
            </a:extLst>
          </p:cNvPr>
          <p:cNvSpPr>
            <a:spLocks/>
          </p:cNvSpPr>
          <p:nvPr/>
        </p:nvSpPr>
        <p:spPr bwMode="auto">
          <a:xfrm>
            <a:off x="1687514" y="914400"/>
            <a:ext cx="2884487" cy="457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>
              <a:defRPr sz="4400">
                <a:solidFill>
                  <a:schemeClr val="tx1"/>
                </a:solidFill>
                <a:latin typeface="Calibri" pitchFamily="34" charset="0"/>
              </a:defRPr>
            </a:lvl1pPr>
            <a:lvl2pPr algn="ctr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en-US" altLang="en-US" sz="2400" b="1" dirty="0">
                <a:solidFill>
                  <a:prstClr val="black"/>
                </a:solidFill>
              </a:rPr>
              <a:t>Grating Options</a:t>
            </a:r>
          </a:p>
        </p:txBody>
      </p:sp>
      <p:pic>
        <p:nvPicPr>
          <p:cNvPr id="7172" name="Picture 1">
            <a:extLst>
              <a:ext uri="{FF2B5EF4-FFF2-40B4-BE49-F238E27FC236}">
                <a16:creationId xmlns="" xmlns:a16="http://schemas.microsoft.com/office/drawing/2014/main" id="{941A7054-3F30-4A5D-A30F-747CC528E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188" y="20638"/>
            <a:ext cx="1928812" cy="599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="" xmlns:a16="http://schemas.microsoft.com/office/drawing/2014/main" id="{38DDE45F-CB02-43CF-8CA2-D4FEE4019420}"/>
              </a:ext>
            </a:extLst>
          </p:cNvPr>
          <p:cNvSpPr>
            <a:spLocks/>
          </p:cNvSpPr>
          <p:nvPr/>
        </p:nvSpPr>
        <p:spPr bwMode="auto">
          <a:xfrm>
            <a:off x="2133600" y="1905000"/>
            <a:ext cx="5181600" cy="32527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>
              <a:defRPr sz="4400">
                <a:solidFill>
                  <a:schemeClr val="tx1"/>
                </a:solidFill>
                <a:latin typeface="Calibri" pitchFamily="34" charset="0"/>
              </a:defRPr>
            </a:lvl1pPr>
            <a:lvl2pPr algn="ctr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57200" indent="-457200" algn="l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b="1" dirty="0">
                <a:solidFill>
                  <a:prstClr val="black"/>
                </a:solidFill>
              </a:rPr>
              <a:t>Ductile Iron:</a:t>
            </a:r>
            <a:br>
              <a:rPr lang="en-US" altLang="en-US" sz="2000" b="1" dirty="0">
                <a:solidFill>
                  <a:prstClr val="black"/>
                </a:solidFill>
              </a:rPr>
            </a:br>
            <a:r>
              <a:rPr lang="en-US" altLang="en-US" sz="2000" b="1" dirty="0">
                <a:solidFill>
                  <a:prstClr val="black"/>
                </a:solidFill>
              </a:rPr>
              <a:t>Slotted, Cross-Slot, Diagonal-Slot patterns</a:t>
            </a:r>
            <a:br>
              <a:rPr lang="en-US" altLang="en-US" sz="2000" b="1" dirty="0">
                <a:solidFill>
                  <a:prstClr val="black"/>
                </a:solidFill>
              </a:rPr>
            </a:br>
            <a:r>
              <a:rPr lang="en-US" altLang="en-US" sz="2000" b="1" dirty="0">
                <a:solidFill>
                  <a:prstClr val="black"/>
                </a:solidFill>
              </a:rPr>
              <a:t>Heavy/Medium duty traffic applications</a:t>
            </a:r>
          </a:p>
          <a:p>
            <a:pPr marL="457200" indent="-457200" algn="l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b="1" dirty="0">
                <a:solidFill>
                  <a:prstClr val="black"/>
                </a:solidFill>
              </a:rPr>
              <a:t>Galvanized/Stainless Steel:</a:t>
            </a:r>
            <a:br>
              <a:rPr lang="en-US" altLang="en-US" sz="2000" b="1" dirty="0">
                <a:solidFill>
                  <a:prstClr val="black"/>
                </a:solidFill>
              </a:rPr>
            </a:br>
            <a:r>
              <a:rPr lang="en-US" altLang="en-US" sz="2000" b="1" dirty="0">
                <a:solidFill>
                  <a:prstClr val="black"/>
                </a:solidFill>
              </a:rPr>
              <a:t>Slotted and Perforated patterns</a:t>
            </a:r>
            <a:br>
              <a:rPr lang="en-US" altLang="en-US" sz="2000" b="1" dirty="0">
                <a:solidFill>
                  <a:prstClr val="black"/>
                </a:solidFill>
              </a:rPr>
            </a:br>
            <a:r>
              <a:rPr lang="en-US" altLang="en-US" sz="2000" b="1" dirty="0">
                <a:solidFill>
                  <a:prstClr val="black"/>
                </a:solidFill>
              </a:rPr>
              <a:t>Medium/Light duty traffic applications</a:t>
            </a:r>
          </a:p>
          <a:p>
            <a:pPr marL="457200" indent="-457200" algn="l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b="1" dirty="0">
                <a:solidFill>
                  <a:prstClr val="black"/>
                </a:solidFill>
              </a:rPr>
              <a:t>HDPE:</a:t>
            </a:r>
            <a:br>
              <a:rPr lang="en-US" altLang="en-US" sz="2000" b="1" dirty="0">
                <a:solidFill>
                  <a:prstClr val="black"/>
                </a:solidFill>
              </a:rPr>
            </a:br>
            <a:r>
              <a:rPr lang="en-US" altLang="en-US" sz="2000" b="1" dirty="0">
                <a:solidFill>
                  <a:prstClr val="black"/>
                </a:solidFill>
              </a:rPr>
              <a:t>Slotted pattern. Pedestrian/Light duty</a:t>
            </a:r>
            <a:br>
              <a:rPr lang="en-US" altLang="en-US" sz="2000" b="1" dirty="0">
                <a:solidFill>
                  <a:prstClr val="black"/>
                </a:solidFill>
              </a:rPr>
            </a:br>
            <a:r>
              <a:rPr lang="en-US" altLang="en-US" sz="2000" b="1" dirty="0">
                <a:solidFill>
                  <a:prstClr val="black"/>
                </a:solidFill>
              </a:rPr>
              <a:t>traffic, pool areas, chemical-resistance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>
            <a:extLst>
              <a:ext uri="{FF2B5EF4-FFF2-40B4-BE49-F238E27FC236}">
                <a16:creationId xmlns="" xmlns:a16="http://schemas.microsoft.com/office/drawing/2014/main" id="{7FC10C39-0353-4631-894B-6BC12DD47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1" y="1371601"/>
            <a:ext cx="3698875" cy="468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>
            <a:extLst>
              <a:ext uri="{FF2B5EF4-FFF2-40B4-BE49-F238E27FC236}">
                <a16:creationId xmlns="" xmlns:a16="http://schemas.microsoft.com/office/drawing/2014/main" id="{6E855AFF-74D9-43AE-A6F9-7877F0C25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14" y="152401"/>
            <a:ext cx="404812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9" name="Title 1">
            <a:extLst>
              <a:ext uri="{FF2B5EF4-FFF2-40B4-BE49-F238E27FC236}">
                <a16:creationId xmlns="" xmlns:a16="http://schemas.microsoft.com/office/drawing/2014/main" id="{ADCB7C5B-CD01-4D7F-96CE-36C53173F0AA}"/>
              </a:ext>
            </a:extLst>
          </p:cNvPr>
          <p:cNvSpPr>
            <a:spLocks/>
          </p:cNvSpPr>
          <p:nvPr/>
        </p:nvSpPr>
        <p:spPr bwMode="auto">
          <a:xfrm>
            <a:off x="2133600" y="1881188"/>
            <a:ext cx="4114800" cy="33766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>
              <a:defRPr sz="4400">
                <a:solidFill>
                  <a:schemeClr val="tx1"/>
                </a:solidFill>
                <a:latin typeface="Calibri" pitchFamily="34" charset="0"/>
              </a:defRPr>
            </a:lvl1pPr>
            <a:lvl2pPr algn="ctr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b="1" dirty="0">
                <a:solidFill>
                  <a:prstClr val="black"/>
                </a:solidFill>
              </a:rPr>
              <a:t>End cap/outlet:</a:t>
            </a:r>
            <a:br>
              <a:rPr lang="en-US" altLang="en-US" sz="2000" b="1" dirty="0">
                <a:solidFill>
                  <a:prstClr val="black"/>
                </a:solidFill>
              </a:rPr>
            </a:br>
            <a:r>
              <a:rPr lang="en-US" altLang="en-US" sz="2000" b="1" dirty="0">
                <a:solidFill>
                  <a:prstClr val="black"/>
                </a:solidFill>
              </a:rPr>
              <a:t>Attach with screws. 4” No-hub connection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b="1" dirty="0">
                <a:solidFill>
                  <a:prstClr val="black"/>
                </a:solidFill>
              </a:rPr>
              <a:t>Edge Guards:</a:t>
            </a:r>
            <a:br>
              <a:rPr lang="en-US" altLang="en-US" sz="2000" b="1" dirty="0">
                <a:solidFill>
                  <a:prstClr val="black"/>
                </a:solidFill>
              </a:rPr>
            </a:br>
            <a:r>
              <a:rPr lang="en-US" altLang="en-US" sz="2000" b="1" dirty="0">
                <a:solidFill>
                  <a:prstClr val="black"/>
                </a:solidFill>
              </a:rPr>
              <a:t>Covers channel edge for more</a:t>
            </a:r>
            <a:br>
              <a:rPr lang="en-US" altLang="en-US" sz="2000" b="1" dirty="0">
                <a:solidFill>
                  <a:prstClr val="black"/>
                </a:solidFill>
              </a:rPr>
            </a:br>
            <a:r>
              <a:rPr lang="en-US" altLang="en-US" sz="2000" b="1" dirty="0">
                <a:solidFill>
                  <a:prstClr val="black"/>
                </a:solidFill>
              </a:rPr>
              <a:t>finished look 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b="1" dirty="0">
                <a:solidFill>
                  <a:prstClr val="black"/>
                </a:solidFill>
              </a:rPr>
              <a:t>Grate Frame:</a:t>
            </a:r>
            <a:br>
              <a:rPr lang="en-US" altLang="en-US" sz="2000" b="1" dirty="0">
                <a:solidFill>
                  <a:prstClr val="black"/>
                </a:solidFill>
              </a:rPr>
            </a:br>
            <a:r>
              <a:rPr lang="en-US" altLang="en-US" sz="2000" b="1" dirty="0">
                <a:solidFill>
                  <a:prstClr val="black"/>
                </a:solidFill>
              </a:rPr>
              <a:t>Protects channel from heavy</a:t>
            </a:r>
            <a:br>
              <a:rPr lang="en-US" altLang="en-US" sz="2000" b="1" dirty="0">
                <a:solidFill>
                  <a:prstClr val="black"/>
                </a:solidFill>
              </a:rPr>
            </a:br>
            <a:r>
              <a:rPr lang="en-US" altLang="en-US" sz="2000" b="1" dirty="0">
                <a:solidFill>
                  <a:prstClr val="black"/>
                </a:solidFill>
              </a:rPr>
              <a:t>load/impact damage</a:t>
            </a: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53D92ED6-2C0F-43D5-B2A2-E4112A79135F}"/>
              </a:ext>
            </a:extLst>
          </p:cNvPr>
          <p:cNvSpPr>
            <a:spLocks/>
          </p:cNvSpPr>
          <p:nvPr/>
        </p:nvSpPr>
        <p:spPr bwMode="auto">
          <a:xfrm>
            <a:off x="1687514" y="914400"/>
            <a:ext cx="2884487" cy="457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>
              <a:defRPr sz="4400">
                <a:solidFill>
                  <a:schemeClr val="tx1"/>
                </a:solidFill>
                <a:latin typeface="Calibri" pitchFamily="34" charset="0"/>
              </a:defRPr>
            </a:lvl1pPr>
            <a:lvl2pPr algn="ctr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en-US" altLang="en-US" sz="2400" b="1" dirty="0">
                <a:solidFill>
                  <a:prstClr val="black"/>
                </a:solidFill>
              </a:rPr>
              <a:t>Accessories</a:t>
            </a:r>
          </a:p>
        </p:txBody>
      </p:sp>
      <p:pic>
        <p:nvPicPr>
          <p:cNvPr id="8198" name="Picture 1">
            <a:extLst>
              <a:ext uri="{FF2B5EF4-FFF2-40B4-BE49-F238E27FC236}">
                <a16:creationId xmlns="" xmlns:a16="http://schemas.microsoft.com/office/drawing/2014/main" id="{26895F01-D555-43A3-925B-D8FCDE670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325" y="228600"/>
            <a:ext cx="1123950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4">
            <a:extLst>
              <a:ext uri="{FF2B5EF4-FFF2-40B4-BE49-F238E27FC236}">
                <a16:creationId xmlns="" xmlns:a16="http://schemas.microsoft.com/office/drawing/2014/main" id="{0EB381D7-8A35-4137-BE93-8A854C0BE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725" y="814388"/>
            <a:ext cx="117633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2">
            <a:extLst>
              <a:ext uri="{FF2B5EF4-FFF2-40B4-BE49-F238E27FC236}">
                <a16:creationId xmlns="" xmlns:a16="http://schemas.microsoft.com/office/drawing/2014/main" id="{CEBF9EFB-A7AD-4436-9B09-F54265138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fld id="{F3388EB1-CD04-46B6-BEE8-9B23E2BADAC6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None/>
              </a:pPr>
              <a:t>58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9219" name="Picture 2">
            <a:extLst>
              <a:ext uri="{FF2B5EF4-FFF2-40B4-BE49-F238E27FC236}">
                <a16:creationId xmlns="" xmlns:a16="http://schemas.microsoft.com/office/drawing/2014/main" id="{58708A6B-80DE-49B2-B5DB-F25BD89AE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14" y="152401"/>
            <a:ext cx="404812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625E567-D623-4D90-B689-BABC44FBB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19669">
            <a:off x="4454526" y="1122363"/>
            <a:ext cx="5726113" cy="442436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114300" dist="114300" dir="8100000" algn="tr" rotWithShape="0">
              <a:prstClr val="black">
                <a:alpha val="61000"/>
              </a:prstClr>
            </a:outerShdw>
          </a:effectLst>
        </p:spPr>
      </p:pic>
      <p:sp>
        <p:nvSpPr>
          <p:cNvPr id="9" name="Title 1">
            <a:extLst>
              <a:ext uri="{FF2B5EF4-FFF2-40B4-BE49-F238E27FC236}">
                <a16:creationId xmlns="" xmlns:a16="http://schemas.microsoft.com/office/drawing/2014/main" id="{8A089508-CD36-4477-A969-1AA80C5A777F}"/>
              </a:ext>
            </a:extLst>
          </p:cNvPr>
          <p:cNvSpPr>
            <a:spLocks/>
          </p:cNvSpPr>
          <p:nvPr/>
        </p:nvSpPr>
        <p:spPr bwMode="auto">
          <a:xfrm>
            <a:off x="1687514" y="914400"/>
            <a:ext cx="2884487" cy="457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lnSpc>
                <a:spcPct val="75000"/>
              </a:lnSpc>
              <a:spcBef>
                <a:spcPct val="0"/>
              </a:spcBef>
              <a:buNone/>
              <a:defRPr/>
            </a:pPr>
            <a:r>
              <a:rPr lang="en-US" altLang="en-US" sz="2400" b="1" dirty="0">
                <a:solidFill>
                  <a:srgbClr val="000000"/>
                </a:solidFill>
              </a:rPr>
              <a:t>Job Sketch Sheets</a:t>
            </a:r>
          </a:p>
        </p:txBody>
      </p:sp>
      <p:pic>
        <p:nvPicPr>
          <p:cNvPr id="6" name="Picture 5" descr="C:\Users\lee\Dropbox\My PC (DESKTOP-SO7HJSF)\Downloads\FastTrackSketch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14" y="2910360"/>
            <a:ext cx="1899920" cy="1899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1">
            <a:hlinkClick r:id="" action="ppaction://ole?verb=0"/>
            <a:extLst>
              <a:ext uri="{FF2B5EF4-FFF2-40B4-BE49-F238E27FC236}">
                <a16:creationId xmlns="" xmlns:a16="http://schemas.microsoft.com/office/drawing/2014/main" id="{4F359E4D-F220-400D-8570-30D4CAE6747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70088" y="228600"/>
          <a:ext cx="7764462" cy="551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Presentation" r:id="rId3" imgW="4762500" imgH="3571875" progId="PowerPoint.Show.12">
                  <p:embed/>
                </p:oleObj>
              </mc:Choice>
              <mc:Fallback>
                <p:oleObj name="Presentation" r:id="rId3" imgW="4762500" imgH="3571875" progId="PowerPoint.Show.12">
                  <p:embed/>
                  <p:pic>
                    <p:nvPicPr>
                      <p:cNvPr id="10242" name="Object 1">
                        <a:hlinkClick r:id="" action="ppaction://ole?verb=0"/>
                        <a:extLst>
                          <a:ext uri="{FF2B5EF4-FFF2-40B4-BE49-F238E27FC236}">
                            <a16:creationId xmlns="" xmlns:a16="http://schemas.microsoft.com/office/drawing/2014/main" id="{4F359E4D-F220-400D-8570-30D4CAE6747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0088" y="228600"/>
                        <a:ext cx="7764462" cy="5519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850697BC-488F-4F1E-A1CD-79BDD4912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8577" y="216559"/>
            <a:ext cx="2739809" cy="188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280" name="Picture 6" descr="I:\Library\Photos\Product Photos\Color\2_Drainage\C861-23XF.jpg">
            <a:extLst>
              <a:ext uri="{FF2B5EF4-FFF2-40B4-BE49-F238E27FC236}">
                <a16:creationId xmlns="" xmlns:a16="http://schemas.microsoft.com/office/drawing/2014/main" id="{17B0A95E-5856-4E34-B304-DCA728FCC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67843" y="205719"/>
            <a:ext cx="3103986" cy="189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947C5FE6-2577-4C1B-AB29-76BE125D46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77" y="2567157"/>
            <a:ext cx="2761398" cy="1863944"/>
          </a:xfrm>
          <a:prstGeom prst="rect">
            <a:avLst/>
          </a:prstGeom>
        </p:spPr>
      </p:pic>
      <p:pic>
        <p:nvPicPr>
          <p:cNvPr id="182282" name="Picture 8" descr="I:\Library\Photos\Product Photos\Color\2_Drainage\C861-3P2 b.jpg">
            <a:extLst>
              <a:ext uri="{FF2B5EF4-FFF2-40B4-BE49-F238E27FC236}">
                <a16:creationId xmlns="" xmlns:a16="http://schemas.microsoft.com/office/drawing/2014/main" id="{297DC08C-2708-461A-95D6-CA6FA161DC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8" t="14803" r="5772" b="10580"/>
          <a:stretch/>
        </p:blipFill>
        <p:spPr bwMode="auto">
          <a:xfrm>
            <a:off x="425320" y="4687974"/>
            <a:ext cx="3206321" cy="194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79" name="Picture 5" descr="I:\Library\Photos\Product Photos\Color\2_Drainage\C861-22x.jpg">
            <a:extLst>
              <a:ext uri="{FF2B5EF4-FFF2-40B4-BE49-F238E27FC236}">
                <a16:creationId xmlns="" xmlns:a16="http://schemas.microsoft.com/office/drawing/2014/main" id="{5E52C2FB-852A-4D78-8DC7-E97313F82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89496" y="4930534"/>
            <a:ext cx="2682333" cy="184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="" xmlns:a16="http://schemas.microsoft.com/office/drawing/2014/main" id="{A5A17FC0-D416-4C8B-A9E6-5924D352B9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955127" y="-680"/>
            <a:ext cx="4236873" cy="685868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2276" name="TextBox 1">
            <a:extLst>
              <a:ext uri="{FF2B5EF4-FFF2-40B4-BE49-F238E27FC236}">
                <a16:creationId xmlns="" xmlns:a16="http://schemas.microsoft.com/office/drawing/2014/main" id="{EEEA0542-E3B8-42A1-8425-D45480AB4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2152" y="1010485"/>
            <a:ext cx="2847655" cy="335395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4800" b="1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CAST IRON &amp; PLASTIC FLOOR </a:t>
            </a:r>
            <a:endParaRPr lang="en-US" altLang="en-US" sz="48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SINKS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="" xmlns:a16="http://schemas.microsoft.com/office/drawing/2014/main" id="{982DC870-E8E5-4050-B10C-CC24FC67E5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0" y="2285774"/>
            <a:ext cx="8020742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="" xmlns:a16="http://schemas.microsoft.com/office/drawing/2014/main" id="{FF76A74F-C283-4DED-BD4D-086753B7CB0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1" y="4571549"/>
            <a:ext cx="8113985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="" xmlns:a16="http://schemas.microsoft.com/office/drawing/2014/main" id="{3B2791FB-B2F7-4BBE-B8D8-74C37FF9E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064319" y="-680"/>
            <a:ext cx="0" cy="6858003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="" xmlns:a16="http://schemas.microsoft.com/office/drawing/2014/main" id="{9891B5DE-6811-4844-BB18-472A3F360EE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020742" y="-680"/>
            <a:ext cx="0" cy="224028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2277" name="Picture 3" descr="I:\Library\Photos\Product Photos\Color\2_Drainage\C860-293X.jpg">
            <a:extLst>
              <a:ext uri="{FF2B5EF4-FFF2-40B4-BE49-F238E27FC236}">
                <a16:creationId xmlns="" xmlns:a16="http://schemas.microsoft.com/office/drawing/2014/main" id="{30F4E5D2-1887-4ACD-8F26-F69677BECF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0" t="6969" r="9231" b="6114"/>
          <a:stretch/>
        </p:blipFill>
        <p:spPr bwMode="auto">
          <a:xfrm>
            <a:off x="5114143" y="2331949"/>
            <a:ext cx="1881340" cy="210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9" name="Straight Connector 88">
            <a:extLst>
              <a:ext uri="{FF2B5EF4-FFF2-40B4-BE49-F238E27FC236}">
                <a16:creationId xmlns="" xmlns:a16="http://schemas.microsoft.com/office/drawing/2014/main" id="{77A9CA3A-7216-41E0-B3CD-058077FD39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340636" y="4571549"/>
            <a:ext cx="1892695" cy="0"/>
          </a:xfrm>
          <a:prstGeom prst="line">
            <a:avLst/>
          </a:prstGeom>
          <a:ln w="15875">
            <a:solidFill>
              <a:srgbClr val="FFFFFF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274" name="Title 1">
            <a:extLst>
              <a:ext uri="{FF2B5EF4-FFF2-40B4-BE49-F238E27FC236}">
                <a16:creationId xmlns="" xmlns:a16="http://schemas.microsoft.com/office/drawing/2014/main" id="{28D1B570-503A-4DC7-BD4A-F26B9013E552}"/>
              </a:ext>
            </a:extLst>
          </p:cNvPr>
          <p:cNvSpPr>
            <a:spLocks/>
          </p:cNvSpPr>
          <p:nvPr/>
        </p:nvSpPr>
        <p:spPr bwMode="auto">
          <a:xfrm>
            <a:off x="1905000" y="3886200"/>
            <a:ext cx="533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4000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9680754F-42B6-42DA-B59F-124238B812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96342" y="5549639"/>
            <a:ext cx="2002687" cy="104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19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A picture containing ground, outdoor&#10;&#10;Description automatically generated">
            <a:extLst>
              <a:ext uri="{FF2B5EF4-FFF2-40B4-BE49-F238E27FC236}">
                <a16:creationId xmlns="" xmlns:a16="http://schemas.microsoft.com/office/drawing/2014/main" id="{97AB2EB8-24C2-4D47-8300-4D6128C70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A picture containing ground, outdoor, rock, wall&#10;&#10;Description automatically generated">
            <a:extLst>
              <a:ext uri="{FF2B5EF4-FFF2-40B4-BE49-F238E27FC236}">
                <a16:creationId xmlns="" xmlns:a16="http://schemas.microsoft.com/office/drawing/2014/main" id="{588FE27A-5E48-4016-9059-34C30C582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A picture containing ground, indoor, sitting&#10;&#10;Description automatically generated">
            <a:extLst>
              <a:ext uri="{FF2B5EF4-FFF2-40B4-BE49-F238E27FC236}">
                <a16:creationId xmlns="" xmlns:a16="http://schemas.microsoft.com/office/drawing/2014/main" id="{8623111C-042C-4275-A8F4-D34DA5EF6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A picture containing ground, outdoor, weapon, sitting&#10;&#10;Description automatically generated">
            <a:extLst>
              <a:ext uri="{FF2B5EF4-FFF2-40B4-BE49-F238E27FC236}">
                <a16:creationId xmlns="" xmlns:a16="http://schemas.microsoft.com/office/drawing/2014/main" id="{74CA7D48-82D9-4899-99FD-5F9FEFD7C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Slide Number Placeholder 2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fld id="{E45BA28C-DD83-4477-9723-4796B3D108C0}" type="slidenum">
              <a:rPr lang="en-US" altLang="en-US" sz="1200">
                <a:solidFill>
                  <a:srgbClr val="898989"/>
                </a:solidFill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t>64</a:t>
            </a:fld>
            <a:endParaRPr lang="en-US" altLang="en-US" sz="1200">
              <a:solidFill>
                <a:srgbClr val="898989"/>
              </a:solidFill>
              <a:ea typeface="ＭＳ Ｐゴシック" pitchFamily="34" charset="-128"/>
            </a:endParaRPr>
          </a:p>
        </p:txBody>
      </p:sp>
      <p:sp>
        <p:nvSpPr>
          <p:cNvPr id="351238" name="TextBox 10"/>
          <p:cNvSpPr txBox="1">
            <a:spLocks noChangeArrowheads="1"/>
          </p:cNvSpPr>
          <p:nvPr/>
        </p:nvSpPr>
        <p:spPr bwMode="auto">
          <a:xfrm>
            <a:off x="1524000" y="66676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b="1" u="sng" dirty="0">
                <a:solidFill>
                  <a:prstClr val="black"/>
                </a:solidFill>
              </a:rPr>
              <a:t>New PEX Extrusion Lines - </a:t>
            </a:r>
            <a:r>
              <a:rPr lang="en-US" altLang="en-US" b="1" u="sng" dirty="0">
                <a:solidFill>
                  <a:prstClr val="black"/>
                </a:solidFill>
                <a:ea typeface="ＭＳ Ｐゴシック" pitchFamily="34" charset="-128"/>
              </a:rPr>
              <a:t>Sioux Chief Peculiar</a:t>
            </a:r>
          </a:p>
        </p:txBody>
      </p:sp>
      <p:pic>
        <p:nvPicPr>
          <p:cNvPr id="1026" name="Picture 2" descr="I:\Library\Photos\Jobsite\2_Drainage\FastTrack\IMG_0943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18527" y="980091"/>
            <a:ext cx="4728266" cy="489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I:\Library\Photos\Jobsite\2_Drainage\FastTrack\IMG_0942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0"/>
          <a:stretch/>
        </p:blipFill>
        <p:spPr bwMode="auto">
          <a:xfrm>
            <a:off x="7241392" y="980090"/>
            <a:ext cx="2703041" cy="489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6947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0B87560-95BF-4283-8B5C-F470787B4E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16" t="8800" r="13339" b="3863"/>
          <a:stretch/>
        </p:blipFill>
        <p:spPr>
          <a:xfrm>
            <a:off x="875345" y="43844"/>
            <a:ext cx="2082855" cy="2116281"/>
          </a:xfrm>
          <a:prstGeom prst="rect">
            <a:avLst/>
          </a:prstGeom>
        </p:spPr>
      </p:pic>
      <p:pic>
        <p:nvPicPr>
          <p:cNvPr id="10" name="Picture 9" descr="I:\Library\Photos\Product Photos\Color\2_Drainage\C867-Di3.jpg">
            <a:extLst>
              <a:ext uri="{FF2B5EF4-FFF2-40B4-BE49-F238E27FC236}">
                <a16:creationId xmlns="" xmlns:a16="http://schemas.microsoft.com/office/drawing/2014/main" id="{613EFFD5-8BBB-40FC-ACC8-B55C52A30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63048" y="346167"/>
            <a:ext cx="2893351" cy="154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I:\Library\Photos\Product Photos\Color\2_Drainage\C868D15.jpg">
            <a:extLst>
              <a:ext uri="{FF2B5EF4-FFF2-40B4-BE49-F238E27FC236}">
                <a16:creationId xmlns="" xmlns:a16="http://schemas.microsoft.com/office/drawing/2014/main" id="{96CE3DB6-5516-4F45-BC52-903982284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87106" y="551857"/>
            <a:ext cx="3286884" cy="113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I:\Library\Photos\Product Photos\Color\2_Drainage\c868-15Prom.jpg">
            <a:extLst>
              <a:ext uri="{FF2B5EF4-FFF2-40B4-BE49-F238E27FC236}">
                <a16:creationId xmlns="" xmlns:a16="http://schemas.microsoft.com/office/drawing/2014/main" id="{DC7B607E-2AA5-4A9B-9DF5-2AD4E806E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4885" y="2639045"/>
            <a:ext cx="2214542" cy="158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I:\Library\Photos\Product Photos\Color\2_Drainage\C868-1503.jpg">
            <a:extLst>
              <a:ext uri="{FF2B5EF4-FFF2-40B4-BE49-F238E27FC236}">
                <a16:creationId xmlns="" xmlns:a16="http://schemas.microsoft.com/office/drawing/2014/main" id="{F72B3608-313C-4EB1-A3A1-92886EA9F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5345" y="4930536"/>
            <a:ext cx="2310457" cy="158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A5A17FC0-D416-4C8B-A9E6-5924D352B9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955127" y="2300641"/>
            <a:ext cx="4236873" cy="455736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="" xmlns:a16="http://schemas.microsoft.com/office/drawing/2014/main" id="{285F5289-7F28-4A33-92BB-EFF6A7194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2153" y="2916521"/>
            <a:ext cx="2840391" cy="230936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4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ROOF DRAINS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982DC870-E8E5-4050-B10C-CC24FC67E5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0" y="2285774"/>
            <a:ext cx="12188952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FF76A74F-C283-4DED-BD4D-086753B7CB0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0" y="4571548"/>
            <a:ext cx="4064320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3B2791FB-B2F7-4BBE-B8D8-74C37FF9E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064319" y="-680"/>
            <a:ext cx="0" cy="6858003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9891B5DE-6811-4844-BB18-472A3F360EE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020742" y="-680"/>
            <a:ext cx="0" cy="224028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I:\Library\Photos\Product Photos\Color\2_Drainage\C867L3PP.jpg">
            <a:extLst>
              <a:ext uri="{FF2B5EF4-FFF2-40B4-BE49-F238E27FC236}">
                <a16:creationId xmlns="" xmlns:a16="http://schemas.microsoft.com/office/drawing/2014/main" id="{40A3098C-50C4-461C-A72F-CAA893C0E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93175" y="2636437"/>
            <a:ext cx="2092715" cy="387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7" name="Straight Connector 36">
            <a:extLst>
              <a:ext uri="{FF2B5EF4-FFF2-40B4-BE49-F238E27FC236}">
                <a16:creationId xmlns="" xmlns:a16="http://schemas.microsoft.com/office/drawing/2014/main" id="{77A9CA3A-7216-41E0-B3CD-058077FD39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340636" y="5336249"/>
            <a:ext cx="1892695" cy="0"/>
          </a:xfrm>
          <a:prstGeom prst="line">
            <a:avLst/>
          </a:prstGeom>
          <a:ln w="15875">
            <a:solidFill>
              <a:srgbClr val="FFFFFF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C55ED77-5982-4CBA-BADD-53BEAA9DF8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56801" y="5542681"/>
            <a:ext cx="2002687" cy="104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7970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5" name="Picture 4" descr="A picture containing metalware&#10;&#10;Description automatically generated">
            <a:extLst>
              <a:ext uri="{FF2B5EF4-FFF2-40B4-BE49-F238E27FC236}">
                <a16:creationId xmlns="" xmlns:a16="http://schemas.microsoft.com/office/drawing/2014/main" id="{93021B79-064A-46B1-B1EE-68D23C122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64" y="5078930"/>
            <a:ext cx="1766217" cy="1606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6" name="Picture 6" descr="A picture containing tableware&#10;&#10;Description automatically generated">
            <a:extLst>
              <a:ext uri="{FF2B5EF4-FFF2-40B4-BE49-F238E27FC236}">
                <a16:creationId xmlns="" xmlns:a16="http://schemas.microsoft.com/office/drawing/2014/main" id="{10B28DC6-6A1B-435A-B192-B514E6CF0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674" y="4234573"/>
            <a:ext cx="3438119" cy="1037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V:\Photos\Color\2_Drainage\c868-1504A.jpg">
            <a:extLst>
              <a:ext uri="{FF2B5EF4-FFF2-40B4-BE49-F238E27FC236}">
                <a16:creationId xmlns="" xmlns:a16="http://schemas.microsoft.com/office/drawing/2014/main" id="{581C2A76-303F-46DA-9C3D-D0B4FB603C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3" t="11929" r="11900"/>
          <a:stretch/>
        </p:blipFill>
        <p:spPr bwMode="auto">
          <a:xfrm>
            <a:off x="2582268" y="1461206"/>
            <a:ext cx="3208933" cy="277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674" name="Picture 2" descr="A picture containing indoor, sitting, music, top&#10;&#10;Description automatically generated">
            <a:extLst>
              <a:ext uri="{FF2B5EF4-FFF2-40B4-BE49-F238E27FC236}">
                <a16:creationId xmlns="" xmlns:a16="http://schemas.microsoft.com/office/drawing/2014/main" id="{1317B07F-55D7-4A01-BA19-F20F715DF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91" y="3760506"/>
            <a:ext cx="2120892" cy="1004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Drainage | Commercial Drainage | Roof Drain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549" y="1159652"/>
            <a:ext cx="5135200" cy="243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rainage | Commercial Drainage | Roof Drains | Roof Drain &amp; Overflow |  Light Commercial - 867 Seri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407" y="2998754"/>
            <a:ext cx="4951484" cy="385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291" y="523481"/>
            <a:ext cx="6979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Heavy" panose="020B0903020102020204" pitchFamily="34" charset="0"/>
              </a:rPr>
              <a:t>CAST IRON ROOF DRAINS &amp; ASSEMBLIES</a:t>
            </a: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  <a:latin typeface="Franklin Gothic Heavy" panose="020B0903020102020204" pitchFamily="34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58E454-7ECC-4410-A056-FB6EEAACF6D1}"/>
              </a:ext>
            </a:extLst>
          </p:cNvPr>
          <p:cNvSpPr>
            <a:spLocks/>
          </p:cNvSpPr>
          <p:nvPr/>
        </p:nvSpPr>
        <p:spPr bwMode="auto">
          <a:xfrm>
            <a:off x="2128783" y="1134933"/>
            <a:ext cx="3882157" cy="457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>
              <a:defRPr sz="4400">
                <a:solidFill>
                  <a:schemeClr val="tx1"/>
                </a:solidFill>
                <a:latin typeface="Calibri" pitchFamily="34" charset="0"/>
              </a:defRPr>
            </a:lvl1pPr>
            <a:lvl2pPr algn="ctr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en-US" altLang="en-US" sz="2000" b="1" dirty="0" smtClean="0">
                <a:solidFill>
                  <a:prstClr val="black"/>
                </a:solidFill>
              </a:rPr>
              <a:t>HEAVY DUTY CLEANOUT HOUSING</a:t>
            </a:r>
            <a:endParaRPr lang="en-US" altLang="en-US" sz="2000" b="1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668" y="1193920"/>
            <a:ext cx="520115" cy="3982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474" y="1193920"/>
            <a:ext cx="3799704" cy="36613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244" y="2225616"/>
            <a:ext cx="4105696" cy="300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801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1">
            <a:extLst>
              <a:ext uri="{FF2B5EF4-FFF2-40B4-BE49-F238E27FC236}">
                <a16:creationId xmlns="" xmlns:a16="http://schemas.microsoft.com/office/drawing/2014/main" id="{C446D5A0-D902-4D6E-9F32-B230C514D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831" y="697347"/>
            <a:ext cx="6605718" cy="5472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699" name="Rectangle 3">
            <a:extLst>
              <a:ext uri="{FF2B5EF4-FFF2-40B4-BE49-F238E27FC236}">
                <a16:creationId xmlns="" xmlns:a16="http://schemas.microsoft.com/office/drawing/2014/main" id="{35B5EFF4-72E1-4396-82FF-3FCF060AA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137" y="1093789"/>
            <a:ext cx="457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800" dirty="0">
              <a:solidFill>
                <a:srgbClr val="000000"/>
              </a:solidFill>
              <a:latin typeface="ITC Franklin Gothic Std Book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Heavy" panose="020B0903020102020204" pitchFamily="34" charset="0"/>
              </a:rPr>
              <a:t> </a:t>
            </a:r>
            <a:r>
              <a:rPr lang="en-US" alt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Heavy" panose="020B0903020102020204" pitchFamily="34" charset="0"/>
              </a:rPr>
              <a:t>Downspout Nozzle</a:t>
            </a:r>
            <a:endParaRPr lang="en-US" altLang="en-US" sz="3600" dirty="0">
              <a:solidFill>
                <a:schemeClr val="tx1">
                  <a:lumMod val="50000"/>
                  <a:lumOff val="50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157700" name="Rectangle 4">
            <a:extLst>
              <a:ext uri="{FF2B5EF4-FFF2-40B4-BE49-F238E27FC236}">
                <a16:creationId xmlns="" xmlns:a16="http://schemas.microsoft.com/office/drawing/2014/main" id="{3FC19397-3EDC-4D63-AB94-71FF1B6C7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933" y="2109066"/>
            <a:ext cx="4572000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000000"/>
                </a:solidFill>
                <a:latin typeface="ITC Franklin Gothic Std Book"/>
              </a:rPr>
              <a:t>Effective </a:t>
            </a:r>
            <a:endParaRPr lang="en-US" altLang="en-US" sz="2400" dirty="0">
              <a:solidFill>
                <a:srgbClr val="000000"/>
              </a:solidFill>
              <a:latin typeface="ITC Franklin Gothic Std Book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ITC Franklin Gothic Std Book"/>
              </a:rPr>
              <a:t>Nozzles divert water away from the building wall to prevent unsightly water stains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ITC Franklin Gothic Std Book"/>
              </a:rPr>
              <a:t>Available in 3" – 8" sizes with No-Hub or FIP thread connection </a:t>
            </a:r>
            <a:r>
              <a:rPr lang="en-US" altLang="en-US" sz="1800" dirty="0" smtClean="0">
                <a:solidFill>
                  <a:srgbClr val="000000"/>
                </a:solidFill>
                <a:latin typeface="ITC Franklin Gothic Std Book"/>
              </a:rPr>
              <a:t/>
            </a:r>
            <a:br>
              <a:rPr lang="en-US" altLang="en-US" sz="1800" dirty="0" smtClean="0">
                <a:solidFill>
                  <a:srgbClr val="000000"/>
                </a:solidFill>
                <a:latin typeface="ITC Franklin Gothic Std Book"/>
              </a:rPr>
            </a:br>
            <a:endParaRPr lang="en-US" altLang="en-US" sz="1800" dirty="0">
              <a:solidFill>
                <a:srgbClr val="000000"/>
              </a:solidFill>
              <a:latin typeface="ITC Franklin Gothic Std Book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ITC Franklin Gothic Std Book"/>
              </a:rPr>
              <a:t>Quality </a:t>
            </a:r>
            <a:endParaRPr lang="en-US" altLang="en-US" sz="2400" dirty="0">
              <a:solidFill>
                <a:srgbClr val="000000"/>
              </a:solidFill>
              <a:latin typeface="ITC Franklin Gothic Std Book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ITC Franklin Gothic Std Book"/>
              </a:rPr>
              <a:t>Cast nickel-bronze material. Escutcheon/ring included to provide a clean, secure appearance </a:t>
            </a:r>
            <a:endParaRPr lang="en-US" altLang="en-US" sz="1800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>
            <a:extLst>
              <a:ext uri="{FF2B5EF4-FFF2-40B4-BE49-F238E27FC236}">
                <a16:creationId xmlns="" xmlns:a16="http://schemas.microsoft.com/office/drawing/2014/main" id="{DC23735F-1265-4D6E-947D-D95A277CB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164" y="1"/>
            <a:ext cx="7051675" cy="601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0B87560-95BF-4283-8B5C-F470787B4E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16" t="8800" r="13339" b="3863"/>
          <a:stretch/>
        </p:blipFill>
        <p:spPr>
          <a:xfrm>
            <a:off x="875345" y="43844"/>
            <a:ext cx="2082855" cy="2116281"/>
          </a:xfrm>
          <a:prstGeom prst="rect">
            <a:avLst/>
          </a:prstGeom>
        </p:spPr>
      </p:pic>
      <p:pic>
        <p:nvPicPr>
          <p:cNvPr id="10" name="Picture 9" descr="I:\Library\Photos\Product Photos\Color\2_Drainage\C867-Di3.jpg">
            <a:extLst>
              <a:ext uri="{FF2B5EF4-FFF2-40B4-BE49-F238E27FC236}">
                <a16:creationId xmlns="" xmlns:a16="http://schemas.microsoft.com/office/drawing/2014/main" id="{613EFFD5-8BBB-40FC-ACC8-B55C52A30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29121" y="96242"/>
            <a:ext cx="3458440" cy="185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I:\Library\Photos\Product Photos\Color\2_Drainage\C868D15.jpg">
            <a:extLst>
              <a:ext uri="{FF2B5EF4-FFF2-40B4-BE49-F238E27FC236}">
                <a16:creationId xmlns="" xmlns:a16="http://schemas.microsoft.com/office/drawing/2014/main" id="{96CE3DB6-5516-4F45-BC52-903982284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40636" y="483732"/>
            <a:ext cx="3685915" cy="127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I:\Library\Photos\Product Photos\Color\2_Drainage\c868-15Prom.jpg">
            <a:extLst>
              <a:ext uri="{FF2B5EF4-FFF2-40B4-BE49-F238E27FC236}">
                <a16:creationId xmlns="" xmlns:a16="http://schemas.microsoft.com/office/drawing/2014/main" id="{DC7B607E-2AA5-4A9B-9DF5-2AD4E806E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388" y="2411424"/>
            <a:ext cx="2794370" cy="200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I:\Library\Photos\Product Photos\Color\2_Drainage\C868-1503.jpg">
            <a:extLst>
              <a:ext uri="{FF2B5EF4-FFF2-40B4-BE49-F238E27FC236}">
                <a16:creationId xmlns="" xmlns:a16="http://schemas.microsoft.com/office/drawing/2014/main" id="{F72B3608-313C-4EB1-A3A1-92886EA9F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527" y="4859338"/>
            <a:ext cx="2690246" cy="184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A5A17FC0-D416-4C8B-A9E6-5924D352B9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955127" y="2300641"/>
            <a:ext cx="4236873" cy="455736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="" xmlns:a16="http://schemas.microsoft.com/office/drawing/2014/main" id="{285F5289-7F28-4A33-92BB-EFF6A7194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2153" y="2916521"/>
            <a:ext cx="2840391" cy="230936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4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ROOF DRAINS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982DC870-E8E5-4050-B10C-CC24FC67E5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0" y="2285774"/>
            <a:ext cx="12188952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FF76A74F-C283-4DED-BD4D-086753B7CB0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0" y="4571548"/>
            <a:ext cx="4064320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3B2791FB-B2F7-4BBE-B8D8-74C37FF9E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064319" y="-680"/>
            <a:ext cx="0" cy="6858003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9891B5DE-6811-4844-BB18-472A3F360EE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020742" y="-680"/>
            <a:ext cx="0" cy="224028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I:\Library\Photos\Product Photos\Color\2_Drainage\C867L3PP.jpg">
            <a:extLst>
              <a:ext uri="{FF2B5EF4-FFF2-40B4-BE49-F238E27FC236}">
                <a16:creationId xmlns="" xmlns:a16="http://schemas.microsoft.com/office/drawing/2014/main" id="{40A3098C-50C4-461C-A72F-CAA893C0E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73035" y="2625040"/>
            <a:ext cx="2185917" cy="404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7" name="Straight Connector 36">
            <a:extLst>
              <a:ext uri="{FF2B5EF4-FFF2-40B4-BE49-F238E27FC236}">
                <a16:creationId xmlns="" xmlns:a16="http://schemas.microsoft.com/office/drawing/2014/main" id="{77A9CA3A-7216-41E0-B3CD-058077FD39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340636" y="5336249"/>
            <a:ext cx="1892695" cy="0"/>
          </a:xfrm>
          <a:prstGeom prst="line">
            <a:avLst/>
          </a:prstGeom>
          <a:ln w="15875">
            <a:solidFill>
              <a:srgbClr val="FFFFFF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C55ED77-5982-4CBA-BADD-53BEAA9DF8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56801" y="5542681"/>
            <a:ext cx="2002687" cy="104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7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2578" name="Object 1">
            <a:extLst>
              <a:ext uri="{FF2B5EF4-FFF2-40B4-BE49-F238E27FC236}">
                <a16:creationId xmlns="" xmlns:a16="http://schemas.microsoft.com/office/drawing/2014/main" id="{12BC161F-BF82-4EEE-8565-38EA4CBAEA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3150056"/>
              </p:ext>
            </p:extLst>
          </p:nvPr>
        </p:nvGraphicFramePr>
        <p:xfrm>
          <a:off x="3159125" y="86927"/>
          <a:ext cx="5232370" cy="67710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6" name="Acrobat Document" r:id="rId3" imgW="5829199" imgH="7543800" progId="Acrobat.Document.DC">
                  <p:embed/>
                </p:oleObj>
              </mc:Choice>
              <mc:Fallback>
                <p:oleObj name="Acrobat Document" r:id="rId3" imgW="5829199" imgH="7543800" progId="Acrobat.Document.DC">
                  <p:embed/>
                  <p:pic>
                    <p:nvPicPr>
                      <p:cNvPr id="152578" name="Object 1">
                        <a:extLst>
                          <a:ext uri="{FF2B5EF4-FFF2-40B4-BE49-F238E27FC236}">
                            <a16:creationId xmlns="" xmlns:a16="http://schemas.microsoft.com/office/drawing/2014/main" id="{12BC161F-BF82-4EEE-8565-38EA4CBAEA9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9125" y="86927"/>
                        <a:ext cx="5232370" cy="67710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="" xmlns:a16="http://schemas.microsoft.com/office/drawing/2014/main" id="{19998A07-6F47-44D7-AE1E-FA44B5415400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708024" y="2115951"/>
            <a:ext cx="5791200" cy="2980425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Blip>
                <a:blip r:embed="rId2"/>
              </a:buBlip>
            </a:pPr>
            <a:r>
              <a:rPr lang="en-US" altLang="en-US" sz="2400" dirty="0">
                <a:ea typeface="ＭＳ Ｐゴシック" panose="020B0600070205080204" pitchFamily="34" charset="-128"/>
              </a:rPr>
              <a:t>Highest Quality</a:t>
            </a:r>
          </a:p>
          <a:p>
            <a:pPr>
              <a:buFont typeface="Arial" panose="020B0604020202020204" pitchFamily="34" charset="0"/>
              <a:buBlip>
                <a:blip r:embed="rId2"/>
              </a:buBlip>
            </a:pPr>
            <a:r>
              <a:rPr lang="en-US" altLang="en-US" sz="2400" dirty="0">
                <a:ea typeface="ＭＳ Ｐゴシック" panose="020B0600070205080204" pitchFamily="34" charset="-128"/>
              </a:rPr>
              <a:t>Best Warranty</a:t>
            </a:r>
          </a:p>
          <a:p>
            <a:pPr>
              <a:buFont typeface="Arial" panose="020B0604020202020204" pitchFamily="34" charset="0"/>
              <a:buBlip>
                <a:blip r:embed="rId2"/>
              </a:buBlip>
            </a:pPr>
            <a:r>
              <a:rPr lang="en-US" altLang="en-US" sz="2400" dirty="0">
                <a:ea typeface="ＭＳ Ｐゴシック" panose="020B0600070205080204" pitchFamily="34" charset="-128"/>
              </a:rPr>
              <a:t>Best Track Record</a:t>
            </a:r>
          </a:p>
          <a:p>
            <a:pPr>
              <a:buFont typeface="Arial" panose="020B0604020202020204" pitchFamily="34" charset="0"/>
              <a:buBlip>
                <a:blip r:embed="rId2"/>
              </a:buBlip>
            </a:pPr>
            <a:r>
              <a:rPr lang="en-US" altLang="en-US" sz="2400" dirty="0">
                <a:ea typeface="ＭＳ Ｐゴシック" panose="020B0600070205080204" pitchFamily="34" charset="-128"/>
              </a:rPr>
              <a:t>Most Widely </a:t>
            </a:r>
            <a:r>
              <a:rPr lang="en-US" altLang="en-US" sz="2400" dirty="0" smtClean="0">
                <a:ea typeface="ＭＳ Ｐゴシック" panose="020B0600070205080204" pitchFamily="34" charset="-128"/>
              </a:rPr>
              <a:t>Distributed Worldwide</a:t>
            </a:r>
            <a:endParaRPr lang="en-US" altLang="en-US" sz="2400" dirty="0">
              <a:ea typeface="ＭＳ Ｐゴシック" panose="020B0600070205080204" pitchFamily="34" charset="-128"/>
            </a:endParaRPr>
          </a:p>
          <a:p>
            <a:pPr>
              <a:buFont typeface="Arial" panose="020B0604020202020204" pitchFamily="34" charset="0"/>
              <a:buBlip>
                <a:blip r:embed="rId2"/>
              </a:buBlip>
            </a:pPr>
            <a:r>
              <a:rPr lang="en-US" altLang="en-US" sz="2400" dirty="0" smtClean="0">
                <a:ea typeface="ＭＳ Ｐゴシック" panose="020B0600070205080204" pitchFamily="34" charset="-128"/>
              </a:rPr>
              <a:t>Made </a:t>
            </a:r>
            <a:r>
              <a:rPr lang="en-US" altLang="en-US" sz="2400" dirty="0">
                <a:ea typeface="ＭＳ Ｐゴシック" panose="020B0600070205080204" pitchFamily="34" charset="-128"/>
              </a:rPr>
              <a:t>In America</a:t>
            </a:r>
          </a:p>
          <a:p>
            <a:pPr>
              <a:buFont typeface="Arial" panose="020B0604020202020204" pitchFamily="34" charset="0"/>
              <a:buBlip>
                <a:blip r:embed="rId2"/>
              </a:buBlip>
            </a:pPr>
            <a:r>
              <a:rPr lang="en-US" altLang="en-US" sz="2400" dirty="0">
                <a:ea typeface="ＭＳ Ｐゴシック" panose="020B0600070205080204" pitchFamily="34" charset="-128"/>
              </a:rPr>
              <a:t>Made In America from Domestic Materials</a:t>
            </a:r>
          </a:p>
        </p:txBody>
      </p:sp>
      <p:pic>
        <p:nvPicPr>
          <p:cNvPr id="31747" name="Picture 3">
            <a:extLst>
              <a:ext uri="{FF2B5EF4-FFF2-40B4-BE49-F238E27FC236}">
                <a16:creationId xmlns="" xmlns:a16="http://schemas.microsoft.com/office/drawing/2014/main" id="{4ABD9825-6FB7-4CEF-92F0-0B42E37DB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80" y="633048"/>
            <a:ext cx="68929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7">
            <a:extLst>
              <a:ext uri="{FF2B5EF4-FFF2-40B4-BE49-F238E27FC236}">
                <a16:creationId xmlns="" xmlns:a16="http://schemas.microsoft.com/office/drawing/2014/main" id="{E2CB5152-353D-4BB3-8644-1279A560D7A1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0205" y="214127"/>
            <a:ext cx="5221722" cy="6213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4538" y="471055"/>
            <a:ext cx="817786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Heavy" panose="020B0903020102020204" pitchFamily="34" charset="0"/>
              </a:rPr>
              <a:t>Water Hammer Arresters</a:t>
            </a:r>
            <a:endParaRPr lang="en-US" sz="4800" dirty="0">
              <a:solidFill>
                <a:schemeClr val="tx1">
                  <a:lumMod val="50000"/>
                  <a:lumOff val="50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32369" y="1349869"/>
            <a:ext cx="3727776" cy="4293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="" xmlns:a16="http://schemas.microsoft.com/office/drawing/2014/main" id="{96C18048-80E1-49C9-9F11-7E285CBE70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25800" y="1066801"/>
            <a:ext cx="4851400" cy="4905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2">
            <a:extLst>
              <a:ext uri="{FF2B5EF4-FFF2-40B4-BE49-F238E27FC236}">
                <a16:creationId xmlns="" xmlns:a16="http://schemas.microsoft.com/office/drawing/2014/main" id="{F189F8AD-18B3-4E93-B150-223C9E323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01614"/>
            <a:ext cx="4610100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="" xmlns:a16="http://schemas.microsoft.com/office/drawing/2014/main" id="{A3FBF175-942D-4A32-A265-BC7F8307EB7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48126" y="1085851"/>
            <a:ext cx="3743325" cy="4829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>
            <a:extLst>
              <a:ext uri="{FF2B5EF4-FFF2-40B4-BE49-F238E27FC236}">
                <a16:creationId xmlns="" xmlns:a16="http://schemas.microsoft.com/office/drawing/2014/main" id="{B037A397-D821-40B6-A3FC-630EB4307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12726"/>
            <a:ext cx="5143500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="" xmlns:a16="http://schemas.microsoft.com/office/drawing/2014/main" id="{18F31B8F-A99E-4AD0-9A21-7DD58423A0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71963" y="1371601"/>
            <a:ext cx="3600450" cy="4583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2">
            <a:extLst>
              <a:ext uri="{FF2B5EF4-FFF2-40B4-BE49-F238E27FC236}">
                <a16:creationId xmlns="" xmlns:a16="http://schemas.microsoft.com/office/drawing/2014/main" id="{DEF82FC1-76AE-4454-8B9E-2B26042F8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01" y="76201"/>
            <a:ext cx="5191125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>
            <a:extLst>
              <a:ext uri="{FF2B5EF4-FFF2-40B4-BE49-F238E27FC236}">
                <a16:creationId xmlns="" xmlns:a16="http://schemas.microsoft.com/office/drawing/2014/main" id="{D2F8239B-E3F3-45D1-AC1A-C9BF02DD2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3" b="7297"/>
          <a:stretch>
            <a:fillRect/>
          </a:stretch>
        </p:blipFill>
        <p:spPr bwMode="auto">
          <a:xfrm>
            <a:off x="2564391" y="0"/>
            <a:ext cx="6441063" cy="6632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>
            <a:extLst>
              <a:ext uri="{FF2B5EF4-FFF2-40B4-BE49-F238E27FC236}">
                <a16:creationId xmlns="" xmlns:a16="http://schemas.microsoft.com/office/drawing/2014/main" id="{740BCE20-5296-43ED-8AD2-D59BF5190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339" y="114301"/>
            <a:ext cx="6143625" cy="591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0563587-9F8C-4CE5-BC16-2BA45AA00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963" y="191294"/>
            <a:ext cx="8876941" cy="61237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0C31E51-422A-422A-8EDF-7844CDEC4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6800" y="5664200"/>
            <a:ext cx="1999661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94342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="" xmlns:a16="http://schemas.microsoft.com/office/drawing/2014/main" id="{26B64811-3C0B-46E1-BA34-D871B9EE76FA}"/>
              </a:ext>
            </a:extLst>
          </p:cNvPr>
          <p:cNvSpPr>
            <a:spLocks/>
          </p:cNvSpPr>
          <p:nvPr/>
        </p:nvSpPr>
        <p:spPr bwMode="auto">
          <a:xfrm>
            <a:off x="1028700" y="2209800"/>
            <a:ext cx="4648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 dirty="0">
                <a:solidFill>
                  <a:srgbClr val="000000"/>
                </a:solidFill>
              </a:rPr>
              <a:t>Engineered Trap Seal Protection</a:t>
            </a:r>
          </a:p>
          <a:p>
            <a:r>
              <a:rPr lang="en-US" altLang="en-US" sz="2000" b="1" dirty="0">
                <a:solidFill>
                  <a:srgbClr val="000000"/>
                </a:solidFill>
              </a:rPr>
              <a:t>Large Water Chamber will emit .25oz of water per activation = industry leading</a:t>
            </a:r>
          </a:p>
          <a:p>
            <a:r>
              <a:rPr lang="en-US" altLang="en-US" sz="2000" b="1" dirty="0">
                <a:solidFill>
                  <a:srgbClr val="000000"/>
                </a:solidFill>
              </a:rPr>
              <a:t>Large screen and internal port will not clog</a:t>
            </a:r>
          </a:p>
          <a:p>
            <a:r>
              <a:rPr lang="en-US" altLang="en-US" sz="2000" b="1" dirty="0">
                <a:solidFill>
                  <a:srgbClr val="000000"/>
                </a:solidFill>
              </a:rPr>
              <a:t>Made in the USA</a:t>
            </a:r>
          </a:p>
          <a:p>
            <a:r>
              <a:rPr lang="en-US" altLang="en-US" sz="2000" b="1" dirty="0">
                <a:solidFill>
                  <a:srgbClr val="000000"/>
                </a:solidFill>
              </a:rPr>
              <a:t>Self-charges with water so it will not waterlog</a:t>
            </a:r>
          </a:p>
          <a:p>
            <a:r>
              <a:rPr lang="en-US" altLang="en-US" sz="2000" b="1" dirty="0">
                <a:solidFill>
                  <a:srgbClr val="000000"/>
                </a:solidFill>
              </a:rPr>
              <a:t>Factory set for 60psi line pressure and field adjustable from 30-150psi</a:t>
            </a:r>
          </a:p>
        </p:txBody>
      </p:sp>
      <p:sp>
        <p:nvSpPr>
          <p:cNvPr id="58371" name="Title 1">
            <a:extLst>
              <a:ext uri="{FF2B5EF4-FFF2-40B4-BE49-F238E27FC236}">
                <a16:creationId xmlns="" xmlns:a16="http://schemas.microsoft.com/office/drawing/2014/main" id="{9D6EE974-B060-4ABB-A39D-9921DEED9613}"/>
              </a:ext>
            </a:extLst>
          </p:cNvPr>
          <p:cNvSpPr>
            <a:spLocks/>
          </p:cNvSpPr>
          <p:nvPr/>
        </p:nvSpPr>
        <p:spPr bwMode="auto">
          <a:xfrm>
            <a:off x="6838950" y="5246687"/>
            <a:ext cx="2514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Franklin Gothic Demi" panose="020B0703020102020204" pitchFamily="34" charset="0"/>
              </a:rPr>
              <a:t>Wye &amp; Splitters </a:t>
            </a:r>
            <a:endParaRPr lang="en-US" altLang="en-US" sz="2000" b="1">
              <a:solidFill>
                <a:srgbClr val="000000"/>
              </a:solidFill>
            </a:endParaRPr>
          </a:p>
        </p:txBody>
      </p:sp>
      <p:sp>
        <p:nvSpPr>
          <p:cNvPr id="18436" name="Title 1">
            <a:extLst>
              <a:ext uri="{FF2B5EF4-FFF2-40B4-BE49-F238E27FC236}">
                <a16:creationId xmlns="" xmlns:a16="http://schemas.microsoft.com/office/drawing/2014/main" id="{FB187921-8FA8-4D04-9333-4A32366B0760}"/>
              </a:ext>
            </a:extLst>
          </p:cNvPr>
          <p:cNvSpPr>
            <a:spLocks/>
          </p:cNvSpPr>
          <p:nvPr/>
        </p:nvSpPr>
        <p:spPr bwMode="auto">
          <a:xfrm>
            <a:off x="960581" y="209550"/>
            <a:ext cx="6400800" cy="1295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>
              <a:defRPr sz="4400">
                <a:solidFill>
                  <a:schemeClr val="tx1"/>
                </a:solidFill>
                <a:latin typeface="Calibri" pitchFamily="34" charset="0"/>
              </a:defRPr>
            </a:lvl1pPr>
            <a:lvl2pPr algn="ctr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en-US" altLang="en-US" sz="7200" b="1" dirty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Demi" pitchFamily="34" charset="0"/>
              </a:rPr>
              <a:t>Prime Perfect</a:t>
            </a:r>
            <a:r>
              <a:rPr lang="en-US" altLang="en-US" sz="3200" baseline="76000" dirty="0">
                <a:solidFill>
                  <a:prstClr val="black"/>
                </a:solidFill>
                <a:latin typeface="Franklin Gothic Book" pitchFamily="34" charset="0"/>
              </a:rPr>
              <a:t>™</a:t>
            </a:r>
            <a:endParaRPr lang="en-US" altLang="en-US" dirty="0">
              <a:solidFill>
                <a:prstClr val="black"/>
              </a:solidFill>
              <a:latin typeface="Franklin Gothic Book" pitchFamily="34" charset="0"/>
            </a:endParaRPr>
          </a:p>
        </p:txBody>
      </p:sp>
      <p:sp>
        <p:nvSpPr>
          <p:cNvPr id="58373" name="Title 1">
            <a:extLst>
              <a:ext uri="{FF2B5EF4-FFF2-40B4-BE49-F238E27FC236}">
                <a16:creationId xmlns="" xmlns:a16="http://schemas.microsoft.com/office/drawing/2014/main" id="{E16F962A-9CF5-467A-83AE-5E3759FCD78D}"/>
              </a:ext>
            </a:extLst>
          </p:cNvPr>
          <p:cNvSpPr>
            <a:spLocks/>
          </p:cNvSpPr>
          <p:nvPr/>
        </p:nvSpPr>
        <p:spPr bwMode="auto">
          <a:xfrm>
            <a:off x="1028700" y="1409700"/>
            <a:ext cx="495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</a:rPr>
              <a:t>Trap Primer - Mechanical</a:t>
            </a:r>
          </a:p>
        </p:txBody>
      </p:sp>
      <p:pic>
        <p:nvPicPr>
          <p:cNvPr id="58374" name="Picture 6" descr="C69501">
            <a:extLst>
              <a:ext uri="{FF2B5EF4-FFF2-40B4-BE49-F238E27FC236}">
                <a16:creationId xmlns="" xmlns:a16="http://schemas.microsoft.com/office/drawing/2014/main" id="{DF42BCE4-0F3A-4C09-ABF7-1C5B38E7E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809" y="360219"/>
            <a:ext cx="2052782" cy="3872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7" descr="C695y52">
            <a:extLst>
              <a:ext uri="{FF2B5EF4-FFF2-40B4-BE49-F238E27FC236}">
                <a16:creationId xmlns="" xmlns:a16="http://schemas.microsoft.com/office/drawing/2014/main" id="{435D1239-16D9-4BA7-9ADE-73AC8A125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550" y="4672012"/>
            <a:ext cx="749300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8" descr="C695D432F">
            <a:extLst>
              <a:ext uri="{FF2B5EF4-FFF2-40B4-BE49-F238E27FC236}">
                <a16:creationId xmlns="" xmlns:a16="http://schemas.microsoft.com/office/drawing/2014/main" id="{0AF4FA86-D364-4315-A4AB-29011A18E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0" y="4672012"/>
            <a:ext cx="6477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3BCDA90-607C-40A2-9627-618FBD14D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628" y="0"/>
            <a:ext cx="6202744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DED05EC-B4FB-4992-8BB4-215F5D1272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6800" y="5664200"/>
            <a:ext cx="1999661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51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823AC064-BC96-4F32-8AE1-B2FD387548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1">
            <a:extLst>
              <a:ext uri="{FF2B5EF4-FFF2-40B4-BE49-F238E27FC236}">
                <a16:creationId xmlns="" xmlns:a16="http://schemas.microsoft.com/office/drawing/2014/main" id="{276851D6-0F40-46D2-AB74-E5A7FFD1E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351" y="433546"/>
            <a:ext cx="11139855" cy="93044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5400" b="1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COMMERCIAL TRENCH </a:t>
            </a:r>
            <a:r>
              <a:rPr lang="en-US" altLang="en-US" sz="5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DRAINS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7E7C77BC-7138-40B1-A15B-20F57A4946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6" descr="cover-shot">
            <a:extLst>
              <a:ext uri="{FF2B5EF4-FFF2-40B4-BE49-F238E27FC236}">
                <a16:creationId xmlns="" xmlns:a16="http://schemas.microsoft.com/office/drawing/2014/main" id="{DD5C17EF-044C-4743-BA6F-F7EA725D88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67" r="4093" b="11667"/>
          <a:stretch/>
        </p:blipFill>
        <p:spPr bwMode="auto">
          <a:xfrm>
            <a:off x="353131" y="2426819"/>
            <a:ext cx="5412791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DB146403-F3D6-484B-B2ED-97F9565D03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" descr="A close up of a device&#10;&#10;Description automatically generated">
            <a:extLst>
              <a:ext uri="{FF2B5EF4-FFF2-40B4-BE49-F238E27FC236}">
                <a16:creationId xmlns="" xmlns:a16="http://schemas.microsoft.com/office/drawing/2014/main" id="{232318A5-F476-439D-9263-4BCB365C8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45074" y="2747943"/>
            <a:ext cx="5455917" cy="335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A310FC8-BC9D-4C5C-A8FB-7D6A5620C9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6342" y="5549639"/>
            <a:ext cx="2002687" cy="104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61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3">
            <a:extLst>
              <a:ext uri="{FF2B5EF4-FFF2-40B4-BE49-F238E27FC236}">
                <a16:creationId xmlns="" xmlns:a16="http://schemas.microsoft.com/office/drawing/2014/main" id="{57B25D9E-1C66-4886-B720-70D2020C98BF}"/>
              </a:ext>
            </a:extLst>
          </p:cNvPr>
          <p:cNvSpPr>
            <a:spLocks/>
          </p:cNvSpPr>
          <p:nvPr/>
        </p:nvSpPr>
        <p:spPr bwMode="auto">
          <a:xfrm>
            <a:off x="1828800" y="2209800"/>
            <a:ext cx="4648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>
                <a:solidFill>
                  <a:srgbClr val="000000"/>
                </a:solidFill>
              </a:rPr>
              <a:t>Engineered Trap Seal Protection</a:t>
            </a:r>
          </a:p>
          <a:p>
            <a:r>
              <a:rPr lang="en-US" altLang="en-US" sz="2000" b="1">
                <a:solidFill>
                  <a:srgbClr val="000000"/>
                </a:solidFill>
              </a:rPr>
              <a:t> ASSE 1044 listed</a:t>
            </a:r>
          </a:p>
          <a:p>
            <a:r>
              <a:rPr lang="en-US" altLang="en-US" sz="2000" b="1">
                <a:solidFill>
                  <a:srgbClr val="000000"/>
                </a:solidFill>
              </a:rPr>
              <a:t>Economical – most cost effective and maintenance-free installation solution</a:t>
            </a:r>
          </a:p>
          <a:p>
            <a:r>
              <a:rPr lang="en-US" altLang="en-US" sz="2000" b="1">
                <a:solidFill>
                  <a:srgbClr val="000000"/>
                </a:solidFill>
              </a:rPr>
              <a:t>Made in the USA</a:t>
            </a:r>
          </a:p>
          <a:p>
            <a:r>
              <a:rPr lang="en-US" altLang="en-US" sz="2000" b="1">
                <a:solidFill>
                  <a:srgbClr val="000000"/>
                </a:solidFill>
              </a:rPr>
              <a:t>Green – Uses ‘gray water’ to replenish traps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2000" b="1">
              <a:solidFill>
                <a:srgbClr val="000000"/>
              </a:solidFill>
            </a:endParaRPr>
          </a:p>
        </p:txBody>
      </p:sp>
      <p:sp>
        <p:nvSpPr>
          <p:cNvPr id="17414" name="Title 1">
            <a:extLst>
              <a:ext uri="{FF2B5EF4-FFF2-40B4-BE49-F238E27FC236}">
                <a16:creationId xmlns="" xmlns:a16="http://schemas.microsoft.com/office/drawing/2014/main" id="{5942C144-97C8-4402-9F4E-598D220E5898}"/>
              </a:ext>
            </a:extLst>
          </p:cNvPr>
          <p:cNvSpPr>
            <a:spLocks/>
          </p:cNvSpPr>
          <p:nvPr/>
        </p:nvSpPr>
        <p:spPr bwMode="auto">
          <a:xfrm>
            <a:off x="1524000" y="0"/>
            <a:ext cx="6400800" cy="1295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>
              <a:defRPr sz="4400">
                <a:solidFill>
                  <a:schemeClr val="tx1"/>
                </a:solidFill>
                <a:latin typeface="Calibri" pitchFamily="34" charset="0"/>
              </a:defRPr>
            </a:lvl1pPr>
            <a:lvl2pPr algn="ctr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en-US" altLang="en-US" sz="7200" b="1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Demi" pitchFamily="34" charset="0"/>
              </a:rPr>
              <a:t>Trap-Ease</a:t>
            </a:r>
            <a:r>
              <a:rPr lang="en-US" altLang="en-US" sz="3200" baseline="76000">
                <a:solidFill>
                  <a:prstClr val="black"/>
                </a:solidFill>
                <a:latin typeface="Franklin Gothic Book" pitchFamily="34" charset="0"/>
              </a:rPr>
              <a:t>™</a:t>
            </a:r>
            <a:endParaRPr lang="en-US" altLang="en-US">
              <a:solidFill>
                <a:prstClr val="black"/>
              </a:solidFill>
              <a:latin typeface="Franklin Gothic Book" pitchFamily="34" charset="0"/>
            </a:endParaRPr>
          </a:p>
        </p:txBody>
      </p:sp>
      <p:sp>
        <p:nvSpPr>
          <p:cNvPr id="59396" name="Title 1">
            <a:extLst>
              <a:ext uri="{FF2B5EF4-FFF2-40B4-BE49-F238E27FC236}">
                <a16:creationId xmlns="" xmlns:a16="http://schemas.microsoft.com/office/drawing/2014/main" id="{5D4CACB2-CE7A-464C-8891-6798460AA058}"/>
              </a:ext>
            </a:extLst>
          </p:cNvPr>
          <p:cNvSpPr>
            <a:spLocks/>
          </p:cNvSpPr>
          <p:nvPr/>
        </p:nvSpPr>
        <p:spPr bwMode="auto">
          <a:xfrm>
            <a:off x="1676400" y="1143000"/>
            <a:ext cx="495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</a:rPr>
              <a:t>Trap Primer – Gravity fed</a:t>
            </a:r>
          </a:p>
        </p:txBody>
      </p:sp>
      <p:pic>
        <p:nvPicPr>
          <p:cNvPr id="59397" name="Picture 13" descr="C200092">
            <a:extLst>
              <a:ext uri="{FF2B5EF4-FFF2-40B4-BE49-F238E27FC236}">
                <a16:creationId xmlns="" xmlns:a16="http://schemas.microsoft.com/office/drawing/2014/main" id="{D726AAD3-3BC9-422D-B928-6FE7A5476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1295400"/>
            <a:ext cx="1905000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14" descr="C213090">
            <a:extLst>
              <a:ext uri="{FF2B5EF4-FFF2-40B4-BE49-F238E27FC236}">
                <a16:creationId xmlns="" xmlns:a16="http://schemas.microsoft.com/office/drawing/2014/main" id="{2711056E-2158-4A26-8393-1C772141E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263" y="1485900"/>
            <a:ext cx="1733550" cy="279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1" descr="C695-ES30">
            <a:extLst>
              <a:ext uri="{FF2B5EF4-FFF2-40B4-BE49-F238E27FC236}">
                <a16:creationId xmlns="" xmlns:a16="http://schemas.microsoft.com/office/drawing/2014/main" id="{E98326B3-C2E9-45E4-A7BA-C1419EE19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418" y="3535217"/>
            <a:ext cx="6241994" cy="290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Rectangle 2">
            <a:extLst>
              <a:ext uri="{FF2B5EF4-FFF2-40B4-BE49-F238E27FC236}">
                <a16:creationId xmlns="" xmlns:a16="http://schemas.microsoft.com/office/drawing/2014/main" id="{AA08BC9B-2BD3-41FA-BA89-548B2487F409}"/>
              </a:ext>
            </a:extLst>
          </p:cNvPr>
          <p:cNvSpPr>
            <a:spLocks/>
          </p:cNvSpPr>
          <p:nvPr/>
        </p:nvSpPr>
        <p:spPr bwMode="auto">
          <a:xfrm>
            <a:off x="840509" y="2230582"/>
            <a:ext cx="4648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 dirty="0">
                <a:solidFill>
                  <a:srgbClr val="000000"/>
                </a:solidFill>
              </a:rPr>
              <a:t>Engineered Trap Seal Protection</a:t>
            </a:r>
          </a:p>
          <a:p>
            <a:r>
              <a:rPr lang="en-US" altLang="en-US" sz="2000" b="1" dirty="0">
                <a:solidFill>
                  <a:srgbClr val="000000"/>
                </a:solidFill>
              </a:rPr>
              <a:t>Available in recessed, surface mount or without access box solution</a:t>
            </a:r>
          </a:p>
          <a:p>
            <a:r>
              <a:rPr lang="en-US" altLang="en-US" sz="2000" b="1" dirty="0">
                <a:solidFill>
                  <a:srgbClr val="000000"/>
                </a:solidFill>
              </a:rPr>
              <a:t>Integral debris screen protects solenoid valve from fouling </a:t>
            </a:r>
          </a:p>
          <a:p>
            <a:r>
              <a:rPr lang="en-US" altLang="en-US" sz="2000" b="1" dirty="0">
                <a:solidFill>
                  <a:srgbClr val="000000"/>
                </a:solidFill>
              </a:rPr>
              <a:t>Integral shutoff and vacuum breaker – ASSE 1044 listed</a:t>
            </a:r>
          </a:p>
          <a:p>
            <a:r>
              <a:rPr lang="en-US" altLang="en-US" sz="2000" b="1" dirty="0">
                <a:solidFill>
                  <a:srgbClr val="000000"/>
                </a:solidFill>
              </a:rPr>
              <a:t>Assembled in the USA</a:t>
            </a:r>
          </a:p>
          <a:p>
            <a:r>
              <a:rPr lang="en-US" altLang="en-US" sz="2000" b="1" dirty="0">
                <a:solidFill>
                  <a:srgbClr val="000000"/>
                </a:solidFill>
              </a:rPr>
              <a:t>Duration of emission and frequency of emission can be set and tested </a:t>
            </a:r>
          </a:p>
        </p:txBody>
      </p:sp>
      <p:sp>
        <p:nvSpPr>
          <p:cNvPr id="19460" name="Title 1">
            <a:extLst>
              <a:ext uri="{FF2B5EF4-FFF2-40B4-BE49-F238E27FC236}">
                <a16:creationId xmlns="" xmlns:a16="http://schemas.microsoft.com/office/drawing/2014/main" id="{A4E340FE-76E2-4176-AC4B-20E56D0CB929}"/>
              </a:ext>
            </a:extLst>
          </p:cNvPr>
          <p:cNvSpPr>
            <a:spLocks/>
          </p:cNvSpPr>
          <p:nvPr/>
        </p:nvSpPr>
        <p:spPr bwMode="auto">
          <a:xfrm>
            <a:off x="1524000" y="0"/>
            <a:ext cx="6400800" cy="1295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>
              <a:defRPr sz="4400">
                <a:solidFill>
                  <a:schemeClr val="tx1"/>
                </a:solidFill>
                <a:latin typeface="Calibri" pitchFamily="34" charset="0"/>
              </a:defRPr>
            </a:lvl1pPr>
            <a:lvl2pPr algn="ctr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en-US" altLang="en-US" sz="7200" b="1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Demi" pitchFamily="34" charset="0"/>
              </a:rPr>
              <a:t>ETP</a:t>
            </a:r>
            <a:r>
              <a:rPr lang="en-US" altLang="en-US" sz="3200" baseline="76000">
                <a:solidFill>
                  <a:prstClr val="black"/>
                </a:solidFill>
                <a:latin typeface="Franklin Gothic Book" pitchFamily="34" charset="0"/>
              </a:rPr>
              <a:t>™</a:t>
            </a:r>
            <a:endParaRPr lang="en-US" altLang="en-US">
              <a:solidFill>
                <a:prstClr val="black"/>
              </a:solidFill>
              <a:latin typeface="Franklin Gothic Book" pitchFamily="34" charset="0"/>
            </a:endParaRPr>
          </a:p>
        </p:txBody>
      </p:sp>
      <p:sp>
        <p:nvSpPr>
          <p:cNvPr id="60421" name="Title 1">
            <a:extLst>
              <a:ext uri="{FF2B5EF4-FFF2-40B4-BE49-F238E27FC236}">
                <a16:creationId xmlns="" xmlns:a16="http://schemas.microsoft.com/office/drawing/2014/main" id="{4D8A9F4F-5A89-43EE-AF14-5FC75FBDADD5}"/>
              </a:ext>
            </a:extLst>
          </p:cNvPr>
          <p:cNvSpPr>
            <a:spLocks/>
          </p:cNvSpPr>
          <p:nvPr/>
        </p:nvSpPr>
        <p:spPr bwMode="auto">
          <a:xfrm>
            <a:off x="1676400" y="1143000"/>
            <a:ext cx="495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</a:rPr>
              <a:t>Trap Primer - Electric</a:t>
            </a:r>
          </a:p>
        </p:txBody>
      </p:sp>
      <p:pic>
        <p:nvPicPr>
          <p:cNvPr id="60422" name="Picture 9" descr="C695-ER10">
            <a:extLst>
              <a:ext uri="{FF2B5EF4-FFF2-40B4-BE49-F238E27FC236}">
                <a16:creationId xmlns="" xmlns:a16="http://schemas.microsoft.com/office/drawing/2014/main" id="{9E58F7BF-D9D3-49FA-9DF8-F17386A81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24957" r="24074" b="5719"/>
          <a:stretch>
            <a:fillRect/>
          </a:stretch>
        </p:blipFill>
        <p:spPr bwMode="auto">
          <a:xfrm>
            <a:off x="7093527" y="267854"/>
            <a:ext cx="3771392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10" descr="C695-ES01">
            <a:extLst>
              <a:ext uri="{FF2B5EF4-FFF2-40B4-BE49-F238E27FC236}">
                <a16:creationId xmlns="" xmlns:a16="http://schemas.microsoft.com/office/drawing/2014/main" id="{7B4D9760-E971-4963-A477-99B5F0D26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2" t="7840" r="18182" b="10942"/>
          <a:stretch>
            <a:fillRect/>
          </a:stretch>
        </p:blipFill>
        <p:spPr bwMode="auto">
          <a:xfrm>
            <a:off x="9367981" y="2932546"/>
            <a:ext cx="2334491" cy="2500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>
            <a:extLst>
              <a:ext uri="{FF2B5EF4-FFF2-40B4-BE49-F238E27FC236}">
                <a16:creationId xmlns="" xmlns:a16="http://schemas.microsoft.com/office/drawing/2014/main" id="{20A2C183-8254-4739-A1A7-82368CC0F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282" y="549997"/>
            <a:ext cx="45974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4">
            <a:extLst>
              <a:ext uri="{FF2B5EF4-FFF2-40B4-BE49-F238E27FC236}">
                <a16:creationId xmlns="" xmlns:a16="http://schemas.microsoft.com/office/drawing/2014/main" id="{3B113FCD-A9AB-4618-8EE7-7FDAE889A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271" y="4747491"/>
            <a:ext cx="3088932" cy="1925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5">
            <a:extLst>
              <a:ext uri="{FF2B5EF4-FFF2-40B4-BE49-F238E27FC236}">
                <a16:creationId xmlns="" xmlns:a16="http://schemas.microsoft.com/office/drawing/2014/main" id="{48A44BCA-B4BA-493B-AAD3-9F413DA9E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926" y="273181"/>
            <a:ext cx="3735965" cy="4032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6">
            <a:extLst>
              <a:ext uri="{FF2B5EF4-FFF2-40B4-BE49-F238E27FC236}">
                <a16:creationId xmlns="" xmlns:a16="http://schemas.microsoft.com/office/drawing/2014/main" id="{F85151AE-0F24-4E6B-834B-BC568BFCD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282" y="2162897"/>
            <a:ext cx="4597400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3">
            <a:extLst>
              <a:ext uri="{FF2B5EF4-FFF2-40B4-BE49-F238E27FC236}">
                <a16:creationId xmlns="" xmlns:a16="http://schemas.microsoft.com/office/drawing/2014/main" id="{817A4EE3-15A6-405A-A342-1BF26FC401E9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 typeface="Arial" panose="020B0604020202020204" pitchFamily="34" charset="0"/>
              <a:buBlip>
                <a:blip r:embed="rId2"/>
              </a:buBlip>
            </a:pPr>
            <a:r>
              <a:rPr lang="en-US" altLang="en-US" sz="1600">
                <a:ea typeface="ＭＳ Ｐゴシック" panose="020B0600070205080204" pitchFamily="34" charset="-128"/>
              </a:rPr>
              <a:t>The most versatile outlet box in the industry for washers, icemakers, lavatories, dishwashers, toilets, AAVs, and gas connections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Blip>
                <a:blip r:embed="rId2"/>
              </a:buBlip>
            </a:pPr>
            <a:r>
              <a:rPr lang="en-US" altLang="en-US" sz="1600" b="1">
                <a:ea typeface="ＭＳ Ｐゴシック" panose="020B0600070205080204" pitchFamily="34" charset="-128"/>
              </a:rPr>
              <a:t>Strong</a:t>
            </a:r>
            <a:r>
              <a:rPr lang="en-US" altLang="en-US" sz="1600">
                <a:ea typeface="ＭＳ Ｐゴシック" panose="020B0600070205080204" pitchFamily="34" charset="-128"/>
              </a:rPr>
              <a:t>: Over Stud application offers industry’s strongest installation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Blip>
                <a:blip r:embed="rId2"/>
              </a:buBlip>
            </a:pPr>
            <a:r>
              <a:rPr lang="en-US" altLang="en-US" sz="1600" b="1">
                <a:ea typeface="ＭＳ Ｐゴシック" panose="020B0600070205080204" pitchFamily="34" charset="-128"/>
              </a:rPr>
              <a:t>Fast</a:t>
            </a:r>
            <a:r>
              <a:rPr lang="en-US" altLang="en-US" sz="1600">
                <a:ea typeface="ＭＳ Ｐゴシック" panose="020B0600070205080204" pitchFamily="34" charset="-128"/>
              </a:rPr>
              <a:t>: Installation times are cut in half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Blip>
                <a:blip r:embed="rId2"/>
              </a:buBlip>
            </a:pPr>
            <a:r>
              <a:rPr lang="en-US" altLang="en-US" sz="1600" b="1">
                <a:ea typeface="ＭＳ Ｐゴシック" panose="020B0600070205080204" pitchFamily="34" charset="-128"/>
              </a:rPr>
              <a:t>Flexible</a:t>
            </a:r>
            <a:r>
              <a:rPr lang="en-US" altLang="en-US" sz="1600">
                <a:ea typeface="ＭＳ Ｐゴシック" panose="020B0600070205080204" pitchFamily="34" charset="-128"/>
              </a:rPr>
              <a:t>: Separate Boxes offer endless configuration options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Blip>
                <a:blip r:embed="rId2"/>
              </a:buBlip>
            </a:pPr>
            <a:r>
              <a:rPr lang="en-US" altLang="en-US" sz="1600" b="1">
                <a:ea typeface="ＭＳ Ｐゴシック" panose="020B0600070205080204" pitchFamily="34" charset="-128"/>
              </a:rPr>
              <a:t>Durable</a:t>
            </a:r>
            <a:r>
              <a:rPr lang="en-US" altLang="en-US" sz="1600">
                <a:ea typeface="ＭＳ Ｐゴシック" panose="020B0600070205080204" pitchFamily="34" charset="-128"/>
              </a:rPr>
              <a:t>: ABS material stands up to the job site abuse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Blip>
                <a:blip r:embed="rId2"/>
              </a:buBlip>
            </a:pPr>
            <a:r>
              <a:rPr lang="en-US" altLang="en-US" sz="1600" b="1">
                <a:ea typeface="ＭＳ Ｐゴシック" panose="020B0600070205080204" pitchFamily="34" charset="-128"/>
              </a:rPr>
              <a:t>Approvals</a:t>
            </a:r>
            <a:r>
              <a:rPr lang="en-US" altLang="en-US" sz="1600">
                <a:ea typeface="ＭＳ Ｐゴシック" panose="020B0600070205080204" pitchFamily="34" charset="-128"/>
              </a:rPr>
              <a:t>: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Blip>
                <a:blip r:embed="rId2"/>
              </a:buBlip>
            </a:pPr>
            <a:r>
              <a:rPr lang="en-US" altLang="en-US" sz="1600">
                <a:ea typeface="ＭＳ Ｐゴシック" panose="020B0600070205080204" pitchFamily="34" charset="-128"/>
              </a:rPr>
              <a:t>Standard packaged Ox Box kits are UPC Listed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Blip>
                <a:blip r:embed="rId2"/>
              </a:buBlip>
            </a:pPr>
            <a:r>
              <a:rPr lang="en-US" altLang="en-US" sz="1600">
                <a:ea typeface="ＭＳ Ｐゴシック" panose="020B0600070205080204" pitchFamily="34" charset="-128"/>
              </a:rPr>
              <a:t>Fire-Rated Ox Box Kits are Warnock Hersey Certified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Blip>
                <a:blip r:embed="rId2"/>
              </a:buBlip>
            </a:pPr>
            <a:r>
              <a:rPr lang="en-US" altLang="en-US" sz="1600">
                <a:ea typeface="ＭＳ Ｐゴシック" panose="020B0600070205080204" pitchFamily="34" charset="-128"/>
              </a:rPr>
              <a:t>Valves comply with ASME A112.18.1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en-US" sz="1600"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</a:pPr>
            <a:endParaRPr lang="en-US" altLang="en-US" sz="1800">
              <a:latin typeface="Franklin Gothic Demi" panose="020B0703020102020204" pitchFamily="34" charset="0"/>
              <a:ea typeface="ＭＳ Ｐゴシック" panose="020B0600070205080204" pitchFamily="34" charset="-128"/>
            </a:endParaRPr>
          </a:p>
          <a:p>
            <a:endParaRPr lang="en-US" altLang="en-US" sz="1800">
              <a:ea typeface="ＭＳ Ｐゴシック" panose="020B0600070205080204" pitchFamily="34" charset="-128"/>
            </a:endParaRPr>
          </a:p>
        </p:txBody>
      </p:sp>
      <p:pic>
        <p:nvPicPr>
          <p:cNvPr id="64515" name="Picture 13">
            <a:extLst>
              <a:ext uri="{FF2B5EF4-FFF2-40B4-BE49-F238E27FC236}">
                <a16:creationId xmlns="" xmlns:a16="http://schemas.microsoft.com/office/drawing/2014/main" id="{85F5512E-1268-4312-AE36-26884660CEC3}"/>
              </a:ext>
            </a:extLst>
          </p:cNvPr>
          <p:cNvPicPr>
            <a:picLocks noGrp="1" noChangeAspect="1" noChangeArrowheads="1"/>
          </p:cNvPicPr>
          <p:nvPr>
            <p:ph type="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7625" y="274638"/>
            <a:ext cx="447675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6" name="Picture 2">
            <a:extLst>
              <a:ext uri="{FF2B5EF4-FFF2-40B4-BE49-F238E27FC236}">
                <a16:creationId xmlns="" xmlns:a16="http://schemas.microsoft.com/office/drawing/2014/main" id="{BB064906-4FC9-49CD-B44C-F0F081CDA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1" t="5777" r="9462" b="14977"/>
          <a:stretch>
            <a:fillRect/>
          </a:stretch>
        </p:blipFill>
        <p:spPr bwMode="auto">
          <a:xfrm>
            <a:off x="6019800" y="1819276"/>
            <a:ext cx="4476750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A close up of a device&#10;&#10;Description automatically generated">
            <a:extLst>
              <a:ext uri="{FF2B5EF4-FFF2-40B4-BE49-F238E27FC236}">
                <a16:creationId xmlns="" xmlns:a16="http://schemas.microsoft.com/office/drawing/2014/main" id="{65E154D3-EBBD-4283-9C0D-5A3AA7E7C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4" y="0"/>
            <a:ext cx="9096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3" descr="http://farm9.staticflickr.com/8394/8610490835_e8eefa8151_o.jpg">
            <a:extLst>
              <a:ext uri="{FF2B5EF4-FFF2-40B4-BE49-F238E27FC236}">
                <a16:creationId xmlns="" xmlns:a16="http://schemas.microsoft.com/office/drawing/2014/main" id="{00B1D90B-C6B6-4F8A-A66D-78091C163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468313"/>
            <a:ext cx="6815138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1">
            <a:extLst>
              <a:ext uri="{FF2B5EF4-FFF2-40B4-BE49-F238E27FC236}">
                <a16:creationId xmlns="" xmlns:a16="http://schemas.microsoft.com/office/drawing/2014/main" id="{8511DACA-2D12-414E-ACD2-4D87DC90FD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2282" y="2687878"/>
            <a:ext cx="503872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Blip>
                <a:blip r:embed="rId2"/>
              </a:buBlip>
            </a:pPr>
            <a:r>
              <a:rPr lang="en-US" altLang="en-US" sz="1600" dirty="0" smtClean="0">
                <a:solidFill>
                  <a:srgbClr val="000000"/>
                </a:solidFill>
                <a:latin typeface="Franklin Gothic Medium" panose="020B0603020102020204" pitchFamily="34" charset="0"/>
              </a:rPr>
              <a:t>  Three </a:t>
            </a:r>
            <a:r>
              <a:rPr lang="en-US" altLang="en-US" sz="1600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3/8” O.D. Outlet Valves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Blip>
                <a:blip r:embed="rId2"/>
              </a:buBlip>
            </a:pPr>
            <a:endParaRPr lang="en-US" altLang="en-US" sz="16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Blip>
                <a:blip r:embed="rId2"/>
              </a:buBlip>
            </a:pPr>
            <a:r>
              <a:rPr lang="en-US" altLang="en-US" sz="1600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Provides Valve Connection for Hot and Cold </a:t>
            </a:r>
            <a:r>
              <a:rPr lang="en-US" altLang="en-US" sz="1600" dirty="0" smtClean="0">
                <a:solidFill>
                  <a:srgbClr val="000000"/>
                </a:solidFill>
                <a:latin typeface="Franklin Gothic Medium" panose="020B0603020102020204" pitchFamily="34" charset="0"/>
              </a:rPr>
              <a:t> 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1600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</a:t>
            </a:r>
            <a:r>
              <a:rPr lang="en-US" altLang="en-US" sz="1600" dirty="0" smtClean="0">
                <a:solidFill>
                  <a:srgbClr val="000000"/>
                </a:solidFill>
                <a:latin typeface="Franklin Gothic Medium" panose="020B0603020102020204" pitchFamily="34" charset="0"/>
              </a:rPr>
              <a:t>   lines of </a:t>
            </a:r>
            <a:r>
              <a:rPr lang="en-US" altLang="en-US" sz="1600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Kitchen Faucet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Blip>
                <a:blip r:embed="rId2"/>
              </a:buBlip>
            </a:pPr>
            <a:endParaRPr lang="en-US" altLang="en-US" sz="16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Blip>
                <a:blip r:embed="rId2"/>
              </a:buBlip>
            </a:pPr>
            <a:r>
              <a:rPr lang="en-US" altLang="en-US" sz="1600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Third Valve Provides Hot Connection to </a:t>
            </a:r>
            <a:r>
              <a:rPr lang="en-US" altLang="en-US" sz="1600" dirty="0" smtClean="0">
                <a:solidFill>
                  <a:srgbClr val="000000"/>
                </a:solidFill>
                <a:latin typeface="Franklin Gothic Medium" panose="020B0603020102020204" pitchFamily="34" charset="0"/>
              </a:rPr>
              <a:t> 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1600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</a:t>
            </a:r>
            <a:r>
              <a:rPr lang="en-US" altLang="en-US" sz="1600" dirty="0" smtClean="0">
                <a:solidFill>
                  <a:srgbClr val="000000"/>
                </a:solidFill>
                <a:latin typeface="Franklin Gothic Medium" panose="020B0603020102020204" pitchFamily="34" charset="0"/>
              </a:rPr>
              <a:t>   Dishwasher </a:t>
            </a:r>
            <a:r>
              <a:rPr lang="en-US" altLang="en-US" sz="1600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with Optional Arrester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Blip>
                <a:blip r:embed="rId2"/>
              </a:buBlip>
            </a:pPr>
            <a:endParaRPr lang="en-US" altLang="en-US" sz="16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Blip>
                <a:blip r:embed="rId2"/>
              </a:buBlip>
            </a:pPr>
            <a:r>
              <a:rPr lang="en-US" altLang="en-US" sz="1600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Eliminates </a:t>
            </a:r>
            <a:r>
              <a:rPr lang="en-US" altLang="en-US" sz="1600" dirty="0" smtClean="0">
                <a:solidFill>
                  <a:srgbClr val="000000"/>
                </a:solidFill>
                <a:latin typeface="Franklin Gothic Medium" panose="020B0603020102020204" pitchFamily="34" charset="0"/>
              </a:rPr>
              <a:t>labor </a:t>
            </a:r>
            <a:r>
              <a:rPr lang="en-US" altLang="en-US" sz="1600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of cleaning stub outs and </a:t>
            </a:r>
            <a:r>
              <a:rPr lang="en-US" altLang="en-US" sz="1600" dirty="0" smtClean="0">
                <a:solidFill>
                  <a:srgbClr val="000000"/>
                </a:solidFill>
                <a:latin typeface="Franklin Gothic Medium" panose="020B0603020102020204" pitchFamily="34" charset="0"/>
              </a:rPr>
              <a:t>          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1600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</a:t>
            </a:r>
            <a:r>
              <a:rPr lang="en-US" altLang="en-US" sz="1600" dirty="0" smtClean="0">
                <a:solidFill>
                  <a:srgbClr val="000000"/>
                </a:solidFill>
                <a:latin typeface="Franklin Gothic Medium" panose="020B0603020102020204" pitchFamily="34" charset="0"/>
              </a:rPr>
              <a:t>   installing </a:t>
            </a:r>
            <a:r>
              <a:rPr lang="en-US" altLang="en-US" sz="1600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supply stops</a:t>
            </a:r>
          </a:p>
        </p:txBody>
      </p:sp>
      <p:pic>
        <p:nvPicPr>
          <p:cNvPr id="81924" name="Picture 2">
            <a:extLst>
              <a:ext uri="{FF2B5EF4-FFF2-40B4-BE49-F238E27FC236}">
                <a16:creationId xmlns="" xmlns:a16="http://schemas.microsoft.com/office/drawing/2014/main" id="{8A92E823-8F27-493D-8453-F1077C760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3" t="6685" r="5357" b="11736"/>
          <a:stretch>
            <a:fillRect/>
          </a:stretch>
        </p:blipFill>
        <p:spPr bwMode="auto">
          <a:xfrm>
            <a:off x="5779698" y="1609013"/>
            <a:ext cx="5681859" cy="41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369" y="1609013"/>
            <a:ext cx="695886" cy="5327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96255" y="1505431"/>
            <a:ext cx="3550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</a:rPr>
              <a:t>Kitchen Supply Box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5B9A5C1-5863-4FE5-A14E-34D481289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369" y="692630"/>
            <a:ext cx="4257675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A picture containing bathroom&#10;&#10;Description automatically generated">
            <a:extLst>
              <a:ext uri="{FF2B5EF4-FFF2-40B4-BE49-F238E27FC236}">
                <a16:creationId xmlns="" xmlns:a16="http://schemas.microsoft.com/office/drawing/2014/main" id="{E44BEB4D-7E6A-4F6D-90B5-B2EAFD401F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1" r="-2" b="-2"/>
          <a:stretch/>
        </p:blipFill>
        <p:spPr bwMode="auto">
          <a:xfrm>
            <a:off x="321731" y="321732"/>
            <a:ext cx="5728548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DFE4927-7797-4B8F-9972-5A13B164A7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63" r="10106" b="-2"/>
          <a:stretch/>
        </p:blipFill>
        <p:spPr>
          <a:xfrm>
            <a:off x="6141721" y="321732"/>
            <a:ext cx="5728547" cy="6214533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cabinet, sitting, table&#10;&#10;Description automatically generated">
            <a:extLst>
              <a:ext uri="{FF2B5EF4-FFF2-40B4-BE49-F238E27FC236}">
                <a16:creationId xmlns="" xmlns:a16="http://schemas.microsoft.com/office/drawing/2014/main" id="{5EEF7E27-5090-46A2-BD8D-4DBE68418A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7" t="5873" r="15063" b="4790"/>
          <a:stretch/>
        </p:blipFill>
        <p:spPr>
          <a:xfrm>
            <a:off x="2515839" y="2579182"/>
            <a:ext cx="3886384" cy="3526939"/>
          </a:xfrm>
          <a:prstGeom prst="rect">
            <a:avLst/>
          </a:prstGeom>
        </p:spPr>
      </p:pic>
      <p:pic>
        <p:nvPicPr>
          <p:cNvPr id="5" name="Picture 4" descr="A close up of a door&#10;&#10;Description automatically generated">
            <a:extLst>
              <a:ext uri="{FF2B5EF4-FFF2-40B4-BE49-F238E27FC236}">
                <a16:creationId xmlns="" xmlns:a16="http://schemas.microsoft.com/office/drawing/2014/main" id="{2044E10A-82BE-4655-956E-7B36BECD52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5" r="14870"/>
          <a:stretch/>
        </p:blipFill>
        <p:spPr>
          <a:xfrm rot="5400000">
            <a:off x="6129316" y="2721324"/>
            <a:ext cx="4328159" cy="28212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5B9A5C1-5863-4FE5-A14E-34D481289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286" y="432060"/>
            <a:ext cx="4257675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31" y="1433363"/>
            <a:ext cx="524072" cy="4012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42302" y="1264653"/>
            <a:ext cx="38841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</a:rPr>
              <a:t>Outlet Boxes allow for a clean looking</a:t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</a:rPr>
              <a:t>professional installation wherever a</a:t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</a:rPr>
              <a:t>water or drainage outlet is needed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03126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02520D5-61F8-4947-9B9D-CDCF267C9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424" y="1617783"/>
            <a:ext cx="3056532" cy="4075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297" y="1320278"/>
            <a:ext cx="3197115" cy="42540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9066" y="648135"/>
            <a:ext cx="3188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</a:rPr>
              <a:t>Condensate Outlet Box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01" y="722286"/>
            <a:ext cx="524072" cy="401242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5247118"/>
              </p:ext>
            </p:extLst>
          </p:nvPr>
        </p:nvGraphicFramePr>
        <p:xfrm>
          <a:off x="4257183" y="1587760"/>
          <a:ext cx="3160783" cy="41053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r:id="rId6" imgW="4710960" imgH="6120360" progId="">
                  <p:embed/>
                </p:oleObj>
              </mc:Choice>
              <mc:Fallback>
                <p:oleObj r:id="rId6" imgW="4710960" imgH="61203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257183" y="1587760"/>
                        <a:ext cx="3160783" cy="41053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839003" y="5773958"/>
            <a:ext cx="3588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</a:rPr>
              <a:t>Allows for flow rates up to 7 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</a:rPr>
              <a:t>g.p.m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</a:rPr>
              <a:t>.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837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AB45A142-4255-493C-8284-5D566C121B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1">
            <a:extLst>
              <a:ext uri="{FF2B5EF4-FFF2-40B4-BE49-F238E27FC236}">
                <a16:creationId xmlns="" xmlns:a16="http://schemas.microsoft.com/office/drawing/2014/main" id="{21D4D30E-2967-41D6-8EDA-EC8AD321A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236" y="914400"/>
            <a:ext cx="3657600" cy="288757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None/>
            </a:pPr>
            <a:r>
              <a:rPr lang="en-US" alt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Water Hammer Arresters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38FB9660-F42F-4313-BBC4-47C007FE484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7">
            <a:extLst>
              <a:ext uri="{FF2B5EF4-FFF2-40B4-BE49-F238E27FC236}">
                <a16:creationId xmlns="" xmlns:a16="http://schemas.microsoft.com/office/drawing/2014/main" id="{BD81A7D6-E8B0-43C5-9AFA-AAC55F298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835" y="492573"/>
            <a:ext cx="4943518" cy="588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545CB92-7AF7-469F-B54D-C77A3BE7B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6342" y="5549639"/>
            <a:ext cx="2002687" cy="104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02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rty old room&#10;&#10;Description automatically generated">
            <a:extLst>
              <a:ext uri="{FF2B5EF4-FFF2-40B4-BE49-F238E27FC236}">
                <a16:creationId xmlns="" xmlns:a16="http://schemas.microsoft.com/office/drawing/2014/main" id="{8CA65DE0-A3EC-494D-804A-F65CB2E0A3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1" r="27926" b="-1"/>
          <a:stretch/>
        </p:blipFill>
        <p:spPr>
          <a:xfrm>
            <a:off x="2495852" y="2699238"/>
            <a:ext cx="2797483" cy="2784506"/>
          </a:xfrm>
          <a:prstGeom prst="rect">
            <a:avLst/>
          </a:prstGeom>
        </p:spPr>
      </p:pic>
      <p:pic>
        <p:nvPicPr>
          <p:cNvPr id="80898" name="Picture 2" descr="A picture containing wall, indoor, bathroom, toilet&#10;&#10;Description automatically generated">
            <a:extLst>
              <a:ext uri="{FF2B5EF4-FFF2-40B4-BE49-F238E27FC236}">
                <a16:creationId xmlns="" xmlns:a16="http://schemas.microsoft.com/office/drawing/2014/main" id="{4569D78E-467B-45D7-BFEE-2D8855E26A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8" r="5896" b="-2"/>
          <a:stretch/>
        </p:blipFill>
        <p:spPr bwMode="auto">
          <a:xfrm>
            <a:off x="6224198" y="589085"/>
            <a:ext cx="3661494" cy="5481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5B9A5C1-5863-4FE5-A14E-34D481289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660" y="820248"/>
            <a:ext cx="4257675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36821" y="1661745"/>
            <a:ext cx="2895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</a:rPr>
              <a:t>Gas Valve Outlet Box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56" y="1739683"/>
            <a:ext cx="524072" cy="401242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4491280"/>
              </p:ext>
            </p:extLst>
          </p:nvPr>
        </p:nvGraphicFramePr>
        <p:xfrm>
          <a:off x="786218" y="331165"/>
          <a:ext cx="3557587" cy="106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r:id="rId3" imgW="3556800" imgH="1060560" progId="">
                  <p:embed/>
                </p:oleObj>
              </mc:Choice>
              <mc:Fallback>
                <p:oleObj r:id="rId3" imgW="3556800" imgH="10605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86218" y="331165"/>
                        <a:ext cx="3557587" cy="1060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0901480"/>
              </p:ext>
            </p:extLst>
          </p:nvPr>
        </p:nvGraphicFramePr>
        <p:xfrm>
          <a:off x="1813820" y="1488327"/>
          <a:ext cx="6335551" cy="3599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r:id="rId5" imgW="21587040" imgH="13295160" progId="">
                  <p:embed/>
                </p:oleObj>
              </mc:Choice>
              <mc:Fallback>
                <p:oleObj r:id="rId5" imgW="21587040" imgH="132951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13820" y="1488327"/>
                        <a:ext cx="6335551" cy="35994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7582247"/>
              </p:ext>
            </p:extLst>
          </p:nvPr>
        </p:nvGraphicFramePr>
        <p:xfrm>
          <a:off x="8386755" y="3929907"/>
          <a:ext cx="3419475" cy="2500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1" r:id="rId7" imgW="3419640" imgH="2500560" progId="">
                  <p:embed/>
                </p:oleObj>
              </mc:Choice>
              <mc:Fallback>
                <p:oleObj r:id="rId7" imgW="3419640" imgH="25005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86755" y="3929907"/>
                        <a:ext cx="3419475" cy="2500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145323" y="5345723"/>
            <a:ext cx="5292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rPr>
              <a:t>Lavatory installations are consistent, level, </a:t>
            </a:r>
            <a:b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rPr>
            </a:b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rPr>
              <a:t>clean, solid, and professional ever time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7" name="Picture 13">
            <a:extLst>
              <a:ext uri="{FF2B5EF4-FFF2-40B4-BE49-F238E27FC236}">
                <a16:creationId xmlns="" xmlns:a16="http://schemas.microsoft.com/office/drawing/2014/main" id="{32780728-80E6-4DF1-81EC-5934AEF9D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091" y="1598857"/>
            <a:ext cx="3093755" cy="2224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24113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7">
            <a:extLst>
              <a:ext uri="{FF2B5EF4-FFF2-40B4-BE49-F238E27FC236}">
                <a16:creationId xmlns="" xmlns:a16="http://schemas.microsoft.com/office/drawing/2014/main" id="{C2CC1281-68D8-4BA2-B750-82E43A513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483" y="1414733"/>
            <a:ext cx="1538356" cy="17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9" name="Picture 11">
            <a:extLst>
              <a:ext uri="{FF2B5EF4-FFF2-40B4-BE49-F238E27FC236}">
                <a16:creationId xmlns="" xmlns:a16="http://schemas.microsoft.com/office/drawing/2014/main" id="{620F399C-9546-4597-A305-26C45CAAD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483" y="4304580"/>
            <a:ext cx="3185456" cy="1862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0609558"/>
              </p:ext>
            </p:extLst>
          </p:nvPr>
        </p:nvGraphicFramePr>
        <p:xfrm>
          <a:off x="1007139" y="579002"/>
          <a:ext cx="4168710" cy="114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5" r:id="rId5" imgW="12241080" imgH="3364920" progId="">
                  <p:embed/>
                </p:oleObj>
              </mc:Choice>
              <mc:Fallback>
                <p:oleObj r:id="rId5" imgW="12241080" imgH="33649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07139" y="579002"/>
                        <a:ext cx="4168710" cy="1145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1395225"/>
              </p:ext>
            </p:extLst>
          </p:nvPr>
        </p:nvGraphicFramePr>
        <p:xfrm>
          <a:off x="1007139" y="1828799"/>
          <a:ext cx="6696770" cy="3911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6" r:id="rId7" imgW="7772400" imgH="4539960" progId="">
                  <p:embed/>
                </p:oleObj>
              </mc:Choice>
              <mc:Fallback>
                <p:oleObj r:id="rId7" imgW="7772400" imgH="45399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07139" y="1828799"/>
                        <a:ext cx="6696770" cy="39118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6514013"/>
              </p:ext>
            </p:extLst>
          </p:nvPr>
        </p:nvGraphicFramePr>
        <p:xfrm>
          <a:off x="10010802" y="2111485"/>
          <a:ext cx="1678113" cy="183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7" r:id="rId9" imgW="1458360" imgH="1595520" progId="">
                  <p:embed/>
                </p:oleObj>
              </mc:Choice>
              <mc:Fallback>
                <p:oleObj r:id="rId9" imgW="1458360" imgH="15955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010802" y="2111485"/>
                        <a:ext cx="1678113" cy="1835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1">
            <a:extLst>
              <a:ext uri="{FF2B5EF4-FFF2-40B4-BE49-F238E27FC236}">
                <a16:creationId xmlns="" xmlns:a16="http://schemas.microsoft.com/office/drawing/2014/main" id="{9951356C-1BCE-4ABC-AE37-B65FCD159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" t="7722" r="7045" b="2802"/>
          <a:stretch>
            <a:fillRect/>
          </a:stretch>
        </p:blipFill>
        <p:spPr bwMode="auto">
          <a:xfrm>
            <a:off x="2052427" y="517587"/>
            <a:ext cx="7535192" cy="5029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332" y="4985505"/>
            <a:ext cx="1863613" cy="1398604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0" descr="I:\Library\Photos\Product Photos\Color\2_Drainage\C820 Shower-Drains 2.jpg">
            <a:extLst>
              <a:ext uri="{FF2B5EF4-FFF2-40B4-BE49-F238E27FC236}">
                <a16:creationId xmlns="" xmlns:a16="http://schemas.microsoft.com/office/drawing/2014/main" id="{7EA3243F-DA25-4B6E-8F0B-ED007A33A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4"/>
          <a:stretch>
            <a:fillRect/>
          </a:stretch>
        </p:blipFill>
        <p:spPr bwMode="auto">
          <a:xfrm>
            <a:off x="5499100" y="127001"/>
            <a:ext cx="5168900" cy="483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3" name="Title 1">
            <a:extLst>
              <a:ext uri="{FF2B5EF4-FFF2-40B4-BE49-F238E27FC236}">
                <a16:creationId xmlns="" xmlns:a16="http://schemas.microsoft.com/office/drawing/2014/main" id="{E719FC90-6175-42E1-9A13-914B64E72FBE}"/>
              </a:ext>
            </a:extLst>
          </p:cNvPr>
          <p:cNvSpPr>
            <a:spLocks/>
          </p:cNvSpPr>
          <p:nvPr/>
        </p:nvSpPr>
        <p:spPr bwMode="auto">
          <a:xfrm>
            <a:off x="1676401" y="38100"/>
            <a:ext cx="4691063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000000"/>
                </a:solidFill>
              </a:rPr>
              <a:t>Shower</a:t>
            </a:r>
            <a:br>
              <a:rPr lang="en-US" altLang="en-US" sz="6000" b="1">
                <a:solidFill>
                  <a:srgbClr val="000000"/>
                </a:solidFill>
              </a:rPr>
            </a:br>
            <a:r>
              <a:rPr lang="en-US" altLang="en-US" sz="6000" b="1">
                <a:solidFill>
                  <a:srgbClr val="000000"/>
                </a:solidFill>
              </a:rPr>
              <a:t>   Drains</a:t>
            </a:r>
          </a:p>
        </p:txBody>
      </p:sp>
      <p:pic>
        <p:nvPicPr>
          <p:cNvPr id="194564" name="Picture 2">
            <a:extLst>
              <a:ext uri="{FF2B5EF4-FFF2-40B4-BE49-F238E27FC236}">
                <a16:creationId xmlns="" xmlns:a16="http://schemas.microsoft.com/office/drawing/2014/main" id="{796F2D8B-BBF3-4341-A2FD-D90420E8D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" t="6465" b="3401"/>
          <a:stretch>
            <a:fillRect/>
          </a:stretch>
        </p:blipFill>
        <p:spPr bwMode="auto">
          <a:xfrm>
            <a:off x="466356" y="3262314"/>
            <a:ext cx="6340845" cy="3175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7" name="Title 1">
            <a:extLst>
              <a:ext uri="{FF2B5EF4-FFF2-40B4-BE49-F238E27FC236}">
                <a16:creationId xmlns="" xmlns:a16="http://schemas.microsoft.com/office/drawing/2014/main" id="{1EA24A40-036C-4DEF-B1EF-FB3CE6EDBB6A}"/>
              </a:ext>
            </a:extLst>
          </p:cNvPr>
          <p:cNvSpPr>
            <a:spLocks/>
          </p:cNvSpPr>
          <p:nvPr/>
        </p:nvSpPr>
        <p:spPr bwMode="auto">
          <a:xfrm>
            <a:off x="760159" y="351555"/>
            <a:ext cx="6781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Shower Pan Drains</a:t>
            </a:r>
          </a:p>
        </p:txBody>
      </p:sp>
      <p:sp>
        <p:nvSpPr>
          <p:cNvPr id="195588" name="Title 1">
            <a:extLst>
              <a:ext uri="{FF2B5EF4-FFF2-40B4-BE49-F238E27FC236}">
                <a16:creationId xmlns="" xmlns:a16="http://schemas.microsoft.com/office/drawing/2014/main" id="{ED4E44BE-4B0D-4CBD-982F-6224E251DEED}"/>
              </a:ext>
            </a:extLst>
          </p:cNvPr>
          <p:cNvSpPr>
            <a:spLocks/>
          </p:cNvSpPr>
          <p:nvPr/>
        </p:nvSpPr>
        <p:spPr bwMode="auto">
          <a:xfrm>
            <a:off x="1346036" y="1268687"/>
            <a:ext cx="2576827" cy="63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821 Series</a:t>
            </a:r>
          </a:p>
        </p:txBody>
      </p:sp>
      <p:sp>
        <p:nvSpPr>
          <p:cNvPr id="195589" name="Rectangle 6">
            <a:extLst>
              <a:ext uri="{FF2B5EF4-FFF2-40B4-BE49-F238E27FC236}">
                <a16:creationId xmlns="" xmlns:a16="http://schemas.microsoft.com/office/drawing/2014/main" id="{BFB261C0-1F8B-434C-8FE7-97854B450359}"/>
              </a:ext>
            </a:extLst>
          </p:cNvPr>
          <p:cNvSpPr>
            <a:spLocks/>
          </p:cNvSpPr>
          <p:nvPr/>
        </p:nvSpPr>
        <p:spPr bwMode="auto">
          <a:xfrm>
            <a:off x="1346036" y="2438400"/>
            <a:ext cx="5334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</a:rPr>
              <a:t>The Industry Standard</a:t>
            </a:r>
            <a:br>
              <a:rPr lang="en-US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</a:rPr>
            </a:br>
            <a:r>
              <a:rPr lang="en-US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</a:rPr>
              <a:t>for tile floor shower drains</a:t>
            </a:r>
          </a:p>
          <a:p>
            <a:pPr>
              <a:spcAft>
                <a:spcPts val="600"/>
              </a:spcAft>
            </a:pPr>
            <a:r>
              <a:rPr lang="en-US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</a:rPr>
              <a:t>Variety of strainer options and finishes from economical to premium for custom homes</a:t>
            </a:r>
          </a:p>
          <a:p>
            <a:pPr>
              <a:spcAft>
                <a:spcPts val="600"/>
              </a:spcAft>
            </a:pPr>
            <a:r>
              <a:rPr lang="en-US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</a:rPr>
              <a:t>Exclusive accessories, like the </a:t>
            </a:r>
            <a:r>
              <a:rPr lang="en-US" alt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</a:rPr>
              <a:t>DoubleDuty</a:t>
            </a:r>
            <a:r>
              <a:rPr lang="en-US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</a:rPr>
              <a:t>, tile-in head, and Round-to-Square Adapter</a:t>
            </a:r>
          </a:p>
          <a:p>
            <a:pPr>
              <a:spcAft>
                <a:spcPts val="600"/>
              </a:spcAft>
            </a:pPr>
            <a:r>
              <a:rPr lang="en-US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</a:rPr>
              <a:t>Mounting holes for fast, solid installations</a:t>
            </a:r>
          </a:p>
        </p:txBody>
      </p:sp>
      <p:sp>
        <p:nvSpPr>
          <p:cNvPr id="195591" name="Title 1">
            <a:extLst>
              <a:ext uri="{FF2B5EF4-FFF2-40B4-BE49-F238E27FC236}">
                <a16:creationId xmlns="" xmlns:a16="http://schemas.microsoft.com/office/drawing/2014/main" id="{8ED8FFE2-FA10-4737-8676-0E98DC194ECE}"/>
              </a:ext>
            </a:extLst>
          </p:cNvPr>
          <p:cNvSpPr>
            <a:spLocks/>
          </p:cNvSpPr>
          <p:nvPr/>
        </p:nvSpPr>
        <p:spPr bwMode="auto">
          <a:xfrm>
            <a:off x="6935164" y="6052593"/>
            <a:ext cx="266556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</a:rPr>
              <a:t>Tile-In drain installation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87" y="1408726"/>
            <a:ext cx="458149" cy="350770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1274747"/>
              </p:ext>
            </p:extLst>
          </p:nvPr>
        </p:nvGraphicFramePr>
        <p:xfrm>
          <a:off x="7390631" y="748369"/>
          <a:ext cx="3949145" cy="3906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r:id="rId4" imgW="4723560" imgH="4672800" progId="">
                  <p:embed/>
                </p:oleObj>
              </mc:Choice>
              <mc:Fallback>
                <p:oleObj r:id="rId4" imgW="4723560" imgH="46728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390631" y="748369"/>
                        <a:ext cx="3949145" cy="39066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5590" name="Picture 4" descr="I:\Library\Photos\Product Photos\Color\2_Drainage\C821-2PTQ-ap1.jpg">
            <a:extLst>
              <a:ext uri="{FF2B5EF4-FFF2-40B4-BE49-F238E27FC236}">
                <a16:creationId xmlns="" xmlns:a16="http://schemas.microsoft.com/office/drawing/2014/main" id="{C64B7CEC-DE9F-4BCE-AC3E-C67E58CFA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458" y="4419601"/>
            <a:ext cx="2212975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939" y="2242129"/>
            <a:ext cx="1908040" cy="1272027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60BDC41-4862-4EFD-962B-736C3F677A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4" t="10466" r="2500"/>
          <a:stretch/>
        </p:blipFill>
        <p:spPr>
          <a:xfrm flipH="1">
            <a:off x="5616158" y="2623003"/>
            <a:ext cx="6506830" cy="32602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D35EE80-C9BA-464E-9C51-DDD1B237954A}"/>
              </a:ext>
            </a:extLst>
          </p:cNvPr>
          <p:cNvSpPr/>
          <p:nvPr/>
        </p:nvSpPr>
        <p:spPr>
          <a:xfrm>
            <a:off x="496499" y="2234242"/>
            <a:ext cx="5904302" cy="2882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>
              <a:spcAft>
                <a:spcPts val="800"/>
              </a:spcAft>
              <a:buBlip>
                <a:blip r:embed="rId3"/>
              </a:buBlip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 panose="020B0603020102020204" pitchFamily="34" charset="0"/>
              </a:rPr>
              <a:t>Available in 3 strainer patterns – Square</a:t>
            </a:r>
            <a:b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 panose="020B0603020102020204" pitchFamily="34" charset="0"/>
              </a:rPr>
            </a:b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 panose="020B0603020102020204" pitchFamily="34" charset="0"/>
              </a:rPr>
              <a:t>Holes, Wedge-Wire and Tile-In</a:t>
            </a:r>
          </a:p>
          <a:p>
            <a:pPr marL="457189" indent="-457189">
              <a:spcAft>
                <a:spcPts val="800"/>
              </a:spcAft>
              <a:buBlip>
                <a:blip r:embed="rId3"/>
              </a:buBlip>
              <a:defRPr/>
            </a:pP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 panose="020B0603020102020204" pitchFamily="34" charset="0"/>
              </a:rPr>
              <a:t>Preset lengths from 26”, 30”, 36”,</a:t>
            </a:r>
            <a:b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 panose="020B0603020102020204" pitchFamily="34" charset="0"/>
              </a:rPr>
            </a:b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 panose="020B0603020102020204" pitchFamily="34" charset="0"/>
              </a:rPr>
              <a:t>40”, 48” and 60”</a:t>
            </a:r>
          </a:p>
          <a:p>
            <a:pPr marL="457189" indent="-457189">
              <a:spcAft>
                <a:spcPts val="800"/>
              </a:spcAft>
              <a:buBlip>
                <a:blip r:embed="rId3"/>
              </a:buBlip>
              <a:defRPr/>
            </a:pP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 panose="020B0603020102020204" pitchFamily="34" charset="0"/>
              </a:rPr>
              <a:t>Installs easily into the 821 series</a:t>
            </a:r>
            <a:b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 panose="020B0603020102020204" pitchFamily="34" charset="0"/>
              </a:rPr>
            </a:b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 panose="020B0603020102020204" pitchFamily="34" charset="0"/>
              </a:rPr>
              <a:t>drain body</a:t>
            </a:r>
            <a:r>
              <a:rPr lang="en-US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 panose="020B0603020102020204" pitchFamily="34" charset="0"/>
              </a:rPr>
              <a:t>.</a:t>
            </a:r>
            <a:endParaRPr lang="en-US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01606ED-6F28-4BAE-988F-C97433EA77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2147"/>
          <a:stretch/>
        </p:blipFill>
        <p:spPr>
          <a:xfrm>
            <a:off x="879834" y="498895"/>
            <a:ext cx="3849448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03466" y="1227194"/>
            <a:ext cx="3459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</a:rPr>
              <a:t>Linear Shower Drains</a:t>
            </a: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34" y="1285195"/>
            <a:ext cx="623632" cy="47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1328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1">
            <a:extLst>
              <a:ext uri="{FF2B5EF4-FFF2-40B4-BE49-F238E27FC236}">
                <a16:creationId xmlns="" xmlns:a16="http://schemas.microsoft.com/office/drawing/2014/main" id="{6B49377B-C273-4B5C-B7C8-ABE5C43EF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06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54F0529-1707-45C2-9BA1-18B0AD1F38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370981"/>
            <a:ext cx="5264727" cy="91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DC7A6946-9D68-4E99-8687-B6C35202514D}"/>
              </a:ext>
            </a:extLst>
          </p:cNvPr>
          <p:cNvSpPr/>
          <p:nvPr/>
        </p:nvSpPr>
        <p:spPr>
          <a:xfrm>
            <a:off x="387985" y="2514600"/>
            <a:ext cx="6705600" cy="3887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defTabSz="1219170">
              <a:spcAft>
                <a:spcPts val="1600"/>
              </a:spcAft>
              <a:buBlip>
                <a:blip r:embed="rId3"/>
              </a:buBlip>
              <a:defRPr/>
            </a:pPr>
            <a:r>
              <a:rPr lang="en-US" altLang="en-US" sz="2133" dirty="0">
                <a:solidFill>
                  <a:prstClr val="black"/>
                </a:solidFill>
                <a:latin typeface="Franklin Gothic Medium" panose="020B0603020102020204" pitchFamily="34" charset="0"/>
              </a:rPr>
              <a:t>3” or 4” Sch. 40 DWV lines</a:t>
            </a:r>
          </a:p>
          <a:p>
            <a:pPr marL="457189" indent="-457189" defTabSz="1219170">
              <a:spcAft>
                <a:spcPts val="1600"/>
              </a:spcAft>
              <a:buBlip>
                <a:blip r:embed="rId3"/>
              </a:buBlip>
              <a:defRPr/>
            </a:pPr>
            <a:r>
              <a:rPr lang="en-US" altLang="en-US" sz="2133" dirty="0">
                <a:solidFill>
                  <a:prstClr val="black"/>
                </a:solidFill>
                <a:latin typeface="Franklin Gothic Medium" panose="020B0603020102020204" pitchFamily="34" charset="0"/>
              </a:rPr>
              <a:t>Standard, shallow-bury or deep-bury options</a:t>
            </a:r>
          </a:p>
          <a:p>
            <a:pPr marL="457189" indent="-457189" defTabSz="1219170">
              <a:spcAft>
                <a:spcPts val="1600"/>
              </a:spcAft>
              <a:buBlip>
                <a:blip r:embed="rId3"/>
              </a:buBlip>
              <a:defRPr/>
            </a:pPr>
            <a:r>
              <a:rPr lang="en-US" altLang="en-US" sz="2133" dirty="0">
                <a:solidFill>
                  <a:prstClr val="black"/>
                </a:solidFill>
                <a:latin typeface="Franklin Gothic Medium" panose="020B0603020102020204" pitchFamily="34" charset="0"/>
              </a:rPr>
              <a:t>Over-molded flapper is impervious to glue</a:t>
            </a:r>
          </a:p>
          <a:p>
            <a:pPr marL="457189" indent="-457189" defTabSz="1219170">
              <a:spcAft>
                <a:spcPts val="1600"/>
              </a:spcAft>
              <a:buBlip>
                <a:blip r:embed="rId3"/>
              </a:buBlip>
              <a:defRPr/>
            </a:pPr>
            <a:r>
              <a:rPr lang="en-US" altLang="en-US" sz="2133" dirty="0">
                <a:solidFill>
                  <a:prstClr val="black"/>
                </a:solidFill>
                <a:latin typeface="Franklin Gothic Medium" panose="020B0603020102020204" pitchFamily="34" charset="0"/>
              </a:rPr>
              <a:t>Key-and-slot design will not allow flapper and carrier to install backwards. </a:t>
            </a:r>
          </a:p>
          <a:p>
            <a:pPr marL="457189" indent="-457189" defTabSz="1219170">
              <a:spcAft>
                <a:spcPts val="1600"/>
              </a:spcAft>
              <a:buBlip>
                <a:blip r:embed="rId3"/>
              </a:buBlip>
              <a:defRPr/>
            </a:pPr>
            <a:r>
              <a:rPr lang="en-US" altLang="en-US" sz="2133" dirty="0">
                <a:solidFill>
                  <a:prstClr val="black"/>
                </a:solidFill>
                <a:latin typeface="Franklin Gothic Medium" panose="020B0603020102020204" pitchFamily="34" charset="0"/>
              </a:rPr>
              <a:t>Made in USA</a:t>
            </a:r>
          </a:p>
          <a:p>
            <a:pPr marL="457189" indent="-457189" defTabSz="1219170">
              <a:spcAft>
                <a:spcPts val="800"/>
              </a:spcAft>
              <a:buBlip>
                <a:blip r:embed="rId3"/>
              </a:buBlip>
              <a:defRPr/>
            </a:pPr>
            <a:endParaRPr lang="en-US" altLang="en-US" sz="2133" dirty="0">
              <a:solidFill>
                <a:prstClr val="black"/>
              </a:solidFill>
            </a:endParaRPr>
          </a:p>
          <a:p>
            <a:pPr defTabSz="1219170">
              <a:defRPr/>
            </a:pPr>
            <a:endParaRPr lang="en-US" altLang="en-US" sz="2400" dirty="0">
              <a:solidFill>
                <a:prstClr val="black"/>
              </a:solidFill>
            </a:endParaRPr>
          </a:p>
        </p:txBody>
      </p:sp>
      <p:pic>
        <p:nvPicPr>
          <p:cNvPr id="5" name="Picture 4" descr="A picture containing cup, indoor, sitting, table&#10;&#10;Description automatically generated">
            <a:extLst>
              <a:ext uri="{FF2B5EF4-FFF2-40B4-BE49-F238E27FC236}">
                <a16:creationId xmlns="" xmlns:a16="http://schemas.microsoft.com/office/drawing/2014/main" id="{A5066730-FED1-434F-A19D-4A0BD768F3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9" t="10913" r="4572" b="7037"/>
          <a:stretch/>
        </p:blipFill>
        <p:spPr>
          <a:xfrm>
            <a:off x="7315200" y="2514600"/>
            <a:ext cx="1690371" cy="3073400"/>
          </a:xfrm>
          <a:prstGeom prst="rect">
            <a:avLst/>
          </a:prstGeom>
        </p:spPr>
      </p:pic>
      <p:pic>
        <p:nvPicPr>
          <p:cNvPr id="7" name="Picture 6" descr="A picture containing indoor, sitting, kitchen, table&#10;&#10;Description automatically generated">
            <a:extLst>
              <a:ext uri="{FF2B5EF4-FFF2-40B4-BE49-F238E27FC236}">
                <a16:creationId xmlns="" xmlns:a16="http://schemas.microsoft.com/office/drawing/2014/main" id="{2A21A4EB-9884-444E-AA4D-CC90AACA06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2" t="4074" r="11530" b="4074"/>
          <a:stretch/>
        </p:blipFill>
        <p:spPr>
          <a:xfrm>
            <a:off x="9152626" y="224117"/>
            <a:ext cx="1954139" cy="63766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38486" y="1434021"/>
            <a:ext cx="30734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" panose="020B0603020102020204" pitchFamily="34" charset="0"/>
              </a:rPr>
              <a:t>Backwater Valve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85" y="1434021"/>
            <a:ext cx="850501" cy="6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2749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="" xmlns:a16="http://schemas.microsoft.com/office/drawing/2014/main" id="{75D20469-7FC8-4930-94BA-34B7C818BE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91" y="667333"/>
            <a:ext cx="3759200" cy="654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85F9A59-63DB-40D9-9ADF-B49CBF40DC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3" r="5629"/>
          <a:stretch/>
        </p:blipFill>
        <p:spPr>
          <a:xfrm>
            <a:off x="469661" y="1409784"/>
            <a:ext cx="3657599" cy="4795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18DAF87-C11E-40F4-9E46-926EA3D93FC4}"/>
              </a:ext>
            </a:extLst>
          </p:cNvPr>
          <p:cNvSpPr/>
          <p:nvPr/>
        </p:nvSpPr>
        <p:spPr>
          <a:xfrm>
            <a:off x="387224" y="2719717"/>
            <a:ext cx="4775200" cy="3497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defTabSz="1219170">
              <a:spcAft>
                <a:spcPts val="800"/>
              </a:spcAft>
              <a:buBlip>
                <a:blip r:embed="rId4"/>
              </a:buBlip>
              <a:defRPr/>
            </a:pPr>
            <a:r>
              <a:rPr lang="en-US" altLang="en-US" sz="2133" dirty="0">
                <a:solidFill>
                  <a:prstClr val="black"/>
                </a:solidFill>
              </a:rPr>
              <a:t>Shallow installations are no more than 18” below the surface</a:t>
            </a:r>
          </a:p>
          <a:p>
            <a:pPr marL="457189" indent="-457189" defTabSz="1219170">
              <a:spcAft>
                <a:spcPts val="800"/>
              </a:spcAft>
              <a:buBlip>
                <a:blip r:embed="rId4"/>
              </a:buBlip>
              <a:defRPr/>
            </a:pPr>
            <a:r>
              <a:rPr lang="en-US" altLang="en-US" sz="2133" dirty="0">
                <a:solidFill>
                  <a:prstClr val="black"/>
                </a:solidFill>
              </a:rPr>
              <a:t>Valve is sealed with a threaded lid </a:t>
            </a:r>
          </a:p>
          <a:p>
            <a:pPr marL="457189" indent="-457189" defTabSz="1219170">
              <a:spcAft>
                <a:spcPts val="800"/>
              </a:spcAft>
              <a:buBlip>
                <a:blip r:embed="rId4"/>
              </a:buBlip>
              <a:defRPr/>
            </a:pPr>
            <a:r>
              <a:rPr lang="en-US" altLang="en-US" sz="2133" dirty="0">
                <a:solidFill>
                  <a:prstClr val="black"/>
                </a:solidFill>
              </a:rPr>
              <a:t>Sleeve provides access to the lid and flapper after installation</a:t>
            </a:r>
          </a:p>
          <a:p>
            <a:pPr marL="457189" indent="-457189">
              <a:spcAft>
                <a:spcPts val="800"/>
              </a:spcAft>
              <a:buBlip>
                <a:blip r:embed="rId4"/>
              </a:buBlip>
              <a:defRPr/>
            </a:pPr>
            <a:r>
              <a:rPr lang="en-US" altLang="en-US" sz="2133" dirty="0">
                <a:solidFill>
                  <a:prstClr val="black"/>
                </a:solidFill>
              </a:rPr>
              <a:t>Kit includes backwater valve, sleeve collar, sleeve lid and access </a:t>
            </a:r>
            <a:br>
              <a:rPr lang="en-US" altLang="en-US" sz="2133" dirty="0">
                <a:solidFill>
                  <a:prstClr val="black"/>
                </a:solidFill>
              </a:rPr>
            </a:br>
            <a:r>
              <a:rPr lang="en-US" altLang="en-US" sz="2133" dirty="0">
                <a:solidFill>
                  <a:prstClr val="black"/>
                </a:solidFill>
              </a:rPr>
              <a:t>sleeve (8” SDR-35) </a:t>
            </a:r>
          </a:p>
          <a:p>
            <a:pPr defTabSz="1219170">
              <a:defRPr/>
            </a:pPr>
            <a:endParaRPr lang="en-US" altLang="en-US" sz="2400" dirty="0">
              <a:solidFill>
                <a:prstClr val="black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1B3E5C3-CAC4-4031-B621-5F1FE307FF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02" t="12195" r="12898" b="5894"/>
          <a:stretch/>
        </p:blipFill>
        <p:spPr>
          <a:xfrm>
            <a:off x="5486397" y="3022600"/>
            <a:ext cx="2844801" cy="25505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41C5ED0-2907-47B7-9195-EC4EAE301C2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560" t="6920" r="8679" b="2670"/>
          <a:stretch/>
        </p:blipFill>
        <p:spPr>
          <a:xfrm>
            <a:off x="8636001" y="157579"/>
            <a:ext cx="3149599" cy="532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9839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1699</TotalTime>
  <Words>1999</Words>
  <Application>Microsoft Office PowerPoint</Application>
  <PresentationFormat>Widescreen</PresentationFormat>
  <Paragraphs>335</Paragraphs>
  <Slides>113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113</vt:i4>
      </vt:variant>
    </vt:vector>
  </HeadingPairs>
  <TitlesOfParts>
    <vt:vector size="129" baseType="lpstr">
      <vt:lpstr>ＭＳ Ｐゴシック</vt:lpstr>
      <vt:lpstr>Arial</vt:lpstr>
      <vt:lpstr>Arial Black</vt:lpstr>
      <vt:lpstr>Calibri</vt:lpstr>
      <vt:lpstr>Calibri Light</vt:lpstr>
      <vt:lpstr>Franklin Gothic Book</vt:lpstr>
      <vt:lpstr>Franklin Gothic Demi</vt:lpstr>
      <vt:lpstr>Franklin Gothic Heavy</vt:lpstr>
      <vt:lpstr>Franklin Gothic Medium</vt:lpstr>
      <vt:lpstr>Franklin Gothic Medium Cond</vt:lpstr>
      <vt:lpstr>Helvetica</vt:lpstr>
      <vt:lpstr>ITC Franklin Gothic Std Book</vt:lpstr>
      <vt:lpstr>Office Theme</vt:lpstr>
      <vt:lpstr>1_Office Theme</vt:lpstr>
      <vt:lpstr>Presentation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PowerBar™  Universal Bracketing System</vt:lpstr>
      <vt:lpstr>PowerPoint Presentation</vt:lpstr>
      <vt:lpstr>TD+™ Universal Clamps</vt:lpstr>
      <vt:lpstr>PowerPoint Presentation</vt:lpstr>
      <vt:lpstr>PowerPoint Presentation</vt:lpstr>
      <vt:lpstr>Acoustical Supports </vt:lpstr>
      <vt:lpstr>PowerPoint Presentation</vt:lpstr>
      <vt:lpstr>ENGINEER RESOURCES PAGE &amp; TOOLS</vt:lpstr>
      <vt:lpstr>ENGINEER RESOURCES PAGE &amp; TOOLS</vt:lpstr>
      <vt:lpstr>ENGINEER RESOURCES PAGE &amp; TOOLS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Meagher, Kyle T.</dc:creator>
  <cp:lastModifiedBy>lee schneeweiss</cp:lastModifiedBy>
  <cp:revision>74</cp:revision>
  <cp:lastPrinted>2020-05-28T18:05:37Z</cp:lastPrinted>
  <dcterms:created xsi:type="dcterms:W3CDTF">2020-05-28T17:44:00Z</dcterms:created>
  <dcterms:modified xsi:type="dcterms:W3CDTF">2021-01-19T14:16:29Z</dcterms:modified>
</cp:coreProperties>
</file>